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18"/>
  </p:notesMasterIdLst>
  <p:sldIdLst>
    <p:sldId id="277" r:id="rId2"/>
    <p:sldId id="257" r:id="rId3"/>
    <p:sldId id="258" r:id="rId4"/>
    <p:sldId id="260" r:id="rId5"/>
    <p:sldId id="273" r:id="rId6"/>
    <p:sldId id="274" r:id="rId7"/>
    <p:sldId id="262" r:id="rId8"/>
    <p:sldId id="263" r:id="rId9"/>
    <p:sldId id="264" r:id="rId10"/>
    <p:sldId id="265" r:id="rId11"/>
    <p:sldId id="266" r:id="rId12"/>
    <p:sldId id="267" r:id="rId13"/>
    <p:sldId id="268" r:id="rId14"/>
    <p:sldId id="269" r:id="rId15"/>
    <p:sldId id="270" r:id="rId16"/>
    <p:sldId id="272"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8CC"/>
    <a:srgbClr val="007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51F6A-9BD1-4B2E-B454-1EBFE6E74D65}" type="datetimeFigureOut">
              <a:rPr lang="es-MX" smtClean="0"/>
              <a:t>11/09/2014</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CCB92-DB39-43D2-BB2A-C164A23CC5E7}" type="slidenum">
              <a:rPr lang="es-MX" smtClean="0"/>
              <a:t>‹Nº›</a:t>
            </a:fld>
            <a:endParaRPr lang="es-MX"/>
          </a:p>
        </p:txBody>
      </p:sp>
    </p:spTree>
    <p:extLst>
      <p:ext uri="{BB962C8B-B14F-4D97-AF65-F5344CB8AC3E}">
        <p14:creationId xmlns:p14="http://schemas.microsoft.com/office/powerpoint/2010/main" val="56183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8CCCB92-DB39-43D2-BB2A-C164A23CC5E7}" type="slidenum">
              <a:rPr lang="es-MX" smtClean="0"/>
              <a:t>1</a:t>
            </a:fld>
            <a:endParaRPr lang="es-MX"/>
          </a:p>
        </p:txBody>
      </p:sp>
    </p:spTree>
    <p:extLst>
      <p:ext uri="{BB962C8B-B14F-4D97-AF65-F5344CB8AC3E}">
        <p14:creationId xmlns:p14="http://schemas.microsoft.com/office/powerpoint/2010/main" val="93977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293841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96AED5-E7E4-4D9B-B0D6-354616347E5F}" type="datetimeFigureOut">
              <a:rPr lang="es-MX" smtClean="0"/>
              <a:t>11/09/2014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16774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3338286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8885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136740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11315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875569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2135454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210817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31869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103194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D96AED5-E7E4-4D9B-B0D6-354616347E5F}" type="datetimeFigureOut">
              <a:rPr lang="es-MX" smtClean="0"/>
              <a:t>11/09/2014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357688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D96AED5-E7E4-4D9B-B0D6-354616347E5F}" type="datetimeFigureOut">
              <a:rPr lang="es-MX" smtClean="0"/>
              <a:t>11/09/2014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156516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34018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368908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BD96AED5-E7E4-4D9B-B0D6-354616347E5F}" type="datetimeFigureOut">
              <a:rPr lang="es-MX" smtClean="0"/>
              <a:t>11/09/2014</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21333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96AED5-E7E4-4D9B-B0D6-354616347E5F}" type="datetimeFigureOut">
              <a:rPr lang="es-MX" smtClean="0"/>
              <a:t>11/09/2014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11B771A-E066-4059-A523-EBCC9A84638D}" type="slidenum">
              <a:rPr lang="es-MX" smtClean="0"/>
              <a:t>‹Nº›</a:t>
            </a:fld>
            <a:endParaRPr lang="es-MX"/>
          </a:p>
        </p:txBody>
      </p:sp>
    </p:spTree>
    <p:extLst>
      <p:ext uri="{BB962C8B-B14F-4D97-AF65-F5344CB8AC3E}">
        <p14:creationId xmlns:p14="http://schemas.microsoft.com/office/powerpoint/2010/main" val="173655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1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96AED5-E7E4-4D9B-B0D6-354616347E5F}" type="datetimeFigureOut">
              <a:rPr lang="es-MX" smtClean="0"/>
              <a:t>11/09/2014</a:t>
            </a:fld>
            <a:endParaRPr lang="es-MX"/>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11B771A-E066-4059-A523-EBCC9A84638D}" type="slidenum">
              <a:rPr lang="es-MX" smtClean="0"/>
              <a:t>‹Nº›</a:t>
            </a:fld>
            <a:endParaRPr lang="es-MX"/>
          </a:p>
        </p:txBody>
      </p:sp>
    </p:spTree>
    <p:extLst>
      <p:ext uri="{BB962C8B-B14F-4D97-AF65-F5344CB8AC3E}">
        <p14:creationId xmlns:p14="http://schemas.microsoft.com/office/powerpoint/2010/main" val="192290741"/>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157169" y="1095600"/>
            <a:ext cx="6156176" cy="1823808"/>
          </a:xfrm>
          <a:prstGeom prst="rect">
            <a:avLst/>
          </a:prstGeom>
        </p:spPr>
      </p:pic>
      <p:pic>
        <p:nvPicPr>
          <p:cNvPr id="5" name="4 Imagen"/>
          <p:cNvPicPr/>
          <p:nvPr/>
        </p:nvPicPr>
        <p:blipFill>
          <a:blip r:embed="rId4">
            <a:extLst>
              <a:ext uri="{28A0092B-C50C-407E-A947-70E740481C1C}">
                <a14:useLocalDpi xmlns:a14="http://schemas.microsoft.com/office/drawing/2010/main" val="0"/>
              </a:ext>
            </a:extLst>
          </a:blip>
          <a:srcRect l="24203" r="23567" b="32742"/>
          <a:stretch>
            <a:fillRect/>
          </a:stretch>
        </p:blipFill>
        <p:spPr bwMode="auto">
          <a:xfrm>
            <a:off x="6697648" y="1196752"/>
            <a:ext cx="2194832" cy="163198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23528" y="3740839"/>
            <a:ext cx="8310735" cy="2062103"/>
          </a:xfrm>
          <a:prstGeom prst="rect">
            <a:avLst/>
          </a:prstGeom>
        </p:spPr>
        <p:txBody>
          <a:bodyPr wrap="square">
            <a:spAutoFit/>
          </a:bodyPr>
          <a:lstStyle/>
          <a:p>
            <a:pPr algn="ctr"/>
            <a:r>
              <a:rPr lang="es-MX" sz="2800" b="1" dirty="0" smtClean="0">
                <a:solidFill>
                  <a:schemeClr val="accent4">
                    <a:lumMod val="50000"/>
                  </a:schemeClr>
                </a:solidFill>
                <a:latin typeface="Calibri" panose="020F0502020204030204" pitchFamily="34" charset="0"/>
              </a:rPr>
              <a:t>MAESTRÍA TECNOLÓGICA </a:t>
            </a:r>
            <a:r>
              <a:rPr lang="es-MX" sz="2800" b="1" dirty="0">
                <a:solidFill>
                  <a:schemeClr val="accent4">
                    <a:lumMod val="50000"/>
                  </a:schemeClr>
                </a:solidFill>
                <a:latin typeface="Calibri" panose="020F0502020204030204" pitchFamily="34" charset="0"/>
              </a:rPr>
              <a:t>EN GESTIÓN FINANCIERA PARA EL DESARROLLO </a:t>
            </a:r>
            <a:r>
              <a:rPr lang="es-MX" sz="2800" b="1" dirty="0" smtClean="0">
                <a:solidFill>
                  <a:schemeClr val="accent4">
                    <a:lumMod val="50000"/>
                  </a:schemeClr>
                </a:solidFill>
                <a:latin typeface="Calibri" panose="020F0502020204030204" pitchFamily="34" charset="0"/>
              </a:rPr>
              <a:t>RURAL</a:t>
            </a:r>
          </a:p>
          <a:p>
            <a:pPr algn="ctr"/>
            <a:endParaRPr lang="es-MX" sz="2800" b="1" dirty="0">
              <a:solidFill>
                <a:schemeClr val="accent4">
                  <a:lumMod val="50000"/>
                </a:schemeClr>
              </a:solidFill>
              <a:latin typeface="Calibri" panose="020F0502020204030204" pitchFamily="34" charset="0"/>
            </a:endParaRPr>
          </a:p>
          <a:p>
            <a:pPr algn="ctr"/>
            <a:r>
              <a:rPr lang="es-MX" sz="2200" b="1" dirty="0" smtClean="0">
                <a:solidFill>
                  <a:schemeClr val="accent4">
                    <a:lumMod val="50000"/>
                  </a:schemeClr>
                </a:solidFill>
                <a:latin typeface="Calibri" panose="020F0502020204030204" pitchFamily="34" charset="0"/>
              </a:rPr>
              <a:t>COLEGIO </a:t>
            </a:r>
            <a:r>
              <a:rPr lang="es-MX" sz="2200" b="1" dirty="0">
                <a:solidFill>
                  <a:schemeClr val="accent4">
                    <a:lumMod val="50000"/>
                  </a:schemeClr>
                </a:solidFill>
                <a:latin typeface="Calibri" panose="020F0502020204030204" pitchFamily="34" charset="0"/>
              </a:rPr>
              <a:t>DE POSTGRADUADOS - FINANCIERA NACIONAL DE DESARROLLO AGROPECUARIO, RURAL, FORESTAL Y PESQUERO</a:t>
            </a:r>
            <a:endParaRPr lang="es-MX" sz="2200" dirty="0">
              <a:solidFill>
                <a:schemeClr val="accent4">
                  <a:lumMod val="50000"/>
                </a:schemeClr>
              </a:solidFill>
              <a:latin typeface="Calibri" panose="020F0502020204030204" pitchFamily="34" charset="0"/>
            </a:endParaRPr>
          </a:p>
        </p:txBody>
      </p:sp>
      <p:sp>
        <p:nvSpPr>
          <p:cNvPr id="2" name="CuadroTexto 1"/>
          <p:cNvSpPr txBox="1"/>
          <p:nvPr/>
        </p:nvSpPr>
        <p:spPr>
          <a:xfrm>
            <a:off x="6697648" y="2915652"/>
            <a:ext cx="2194832" cy="307777"/>
          </a:xfrm>
          <a:prstGeom prst="rect">
            <a:avLst/>
          </a:prstGeom>
          <a:noFill/>
        </p:spPr>
        <p:txBody>
          <a:bodyPr wrap="none" rtlCol="0">
            <a:spAutoFit/>
          </a:bodyPr>
          <a:lstStyle/>
          <a:p>
            <a:r>
              <a:rPr lang="es-MX" sz="1400" b="1" dirty="0" smtClean="0">
                <a:solidFill>
                  <a:schemeClr val="accent1">
                    <a:lumMod val="50000"/>
                  </a:schemeClr>
                </a:solidFill>
              </a:rPr>
              <a:t>Campus San Luis Potosí</a:t>
            </a:r>
            <a:endParaRPr lang="es-MX" sz="1400" b="1" dirty="0">
              <a:solidFill>
                <a:schemeClr val="accent1">
                  <a:lumMod val="50000"/>
                </a:schemeClr>
              </a:solidFill>
            </a:endParaRPr>
          </a:p>
        </p:txBody>
      </p:sp>
    </p:spTree>
    <p:extLst>
      <p:ext uri="{BB962C8B-B14F-4D97-AF65-F5344CB8AC3E}">
        <p14:creationId xmlns:p14="http://schemas.microsoft.com/office/powerpoint/2010/main" val="35756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696314775"/>
              </p:ext>
            </p:extLst>
          </p:nvPr>
        </p:nvGraphicFramePr>
        <p:xfrm>
          <a:off x="251521" y="1425928"/>
          <a:ext cx="8640959" cy="5341638"/>
        </p:xfrm>
        <a:graphic>
          <a:graphicData uri="http://schemas.openxmlformats.org/drawingml/2006/table">
            <a:tbl>
              <a:tblPr firstRow="1" firstCol="1" lastRow="1" lastCol="1" bandRow="1" bandCol="1">
                <a:tableStyleId>{5C22544A-7EE6-4342-B048-85BDC9FD1C3A}</a:tableStyleId>
              </a:tblPr>
              <a:tblGrid>
                <a:gridCol w="1674128"/>
                <a:gridCol w="6335244"/>
                <a:gridCol w="631587"/>
              </a:tblGrid>
              <a:tr h="161642">
                <a:tc gridSpan="3">
                  <a:txBody>
                    <a:bodyPr/>
                    <a:lstStyle/>
                    <a:p>
                      <a:pPr algn="ctr">
                        <a:lnSpc>
                          <a:spcPct val="115000"/>
                        </a:lnSpc>
                        <a:spcAft>
                          <a:spcPts val="0"/>
                        </a:spcAft>
                      </a:pPr>
                      <a:r>
                        <a:rPr lang="es-MX" sz="1050" b="1" dirty="0">
                          <a:solidFill>
                            <a:schemeClr val="bg1"/>
                          </a:solidFill>
                          <a:effectLst/>
                        </a:rPr>
                        <a:t>Módulo III: La Operación Crediticia como Instrumentación </a:t>
                      </a:r>
                      <a:r>
                        <a:rPr lang="es-MX" sz="1050" b="1" dirty="0" smtClean="0">
                          <a:solidFill>
                            <a:schemeClr val="bg1"/>
                          </a:solidFill>
                          <a:effectLst/>
                        </a:rPr>
                        <a:t>Económico-Financiero </a:t>
                      </a:r>
                      <a:r>
                        <a:rPr lang="es-MX" sz="1050" b="1" dirty="0">
                          <a:solidFill>
                            <a:schemeClr val="bg1"/>
                          </a:solidFill>
                          <a:effectLst/>
                        </a:rPr>
                        <a:t>para el Desarrollo </a:t>
                      </a:r>
                      <a:r>
                        <a:rPr lang="es-MX" sz="1050" b="1" dirty="0" smtClean="0">
                          <a:solidFill>
                            <a:schemeClr val="bg1"/>
                          </a:solidFill>
                          <a:effectLst/>
                        </a:rPr>
                        <a:t>Rural</a:t>
                      </a:r>
                    </a:p>
                    <a:p>
                      <a:pPr algn="ctr">
                        <a:lnSpc>
                          <a:spcPct val="115000"/>
                        </a:lnSpc>
                        <a:spcAft>
                          <a:spcPts val="0"/>
                        </a:spcAft>
                      </a:pPr>
                      <a:endParaRPr lang="es-MX" sz="1050" b="1" dirty="0">
                        <a:solidFill>
                          <a:schemeClr val="bg1"/>
                        </a:solidFill>
                        <a:effectLst/>
                        <a:latin typeface="Times New Roman"/>
                        <a:ea typeface="Arial"/>
                        <a:cs typeface="Times New Roman"/>
                      </a:endParaRPr>
                    </a:p>
                  </a:txBody>
                  <a:tcPr marL="63251" marR="63251" marT="0" marB="0" anchor="ctr">
                    <a:solidFill>
                      <a:srgbClr val="3278CC"/>
                    </a:solidFill>
                  </a:tcPr>
                </a:tc>
                <a:tc hMerge="1">
                  <a:txBody>
                    <a:bodyPr/>
                    <a:lstStyle/>
                    <a:p>
                      <a:endParaRPr lang="es-MX"/>
                    </a:p>
                  </a:txBody>
                  <a:tcPr/>
                </a:tc>
                <a:tc hMerge="1">
                  <a:txBody>
                    <a:bodyPr/>
                    <a:lstStyle/>
                    <a:p>
                      <a:endParaRPr lang="es-MX"/>
                    </a:p>
                  </a:txBody>
                  <a:tcPr/>
                </a:tc>
              </a:tr>
              <a:tr h="161642">
                <a:tc>
                  <a:txBody>
                    <a:bodyPr/>
                    <a:lstStyle/>
                    <a:p>
                      <a:pPr algn="ctr">
                        <a:lnSpc>
                          <a:spcPct val="115000"/>
                        </a:lnSpc>
                        <a:spcAft>
                          <a:spcPts val="0"/>
                        </a:spcAft>
                      </a:pPr>
                      <a:r>
                        <a:rPr lang="es-MX" sz="1050" b="1">
                          <a:solidFill>
                            <a:schemeClr val="bg1"/>
                          </a:solidFill>
                          <a:effectLst/>
                        </a:rPr>
                        <a:t>Actividad</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ctr">
                        <a:lnSpc>
                          <a:spcPct val="115000"/>
                        </a:lnSpc>
                        <a:spcAft>
                          <a:spcPts val="0"/>
                        </a:spcAft>
                      </a:pPr>
                      <a:r>
                        <a:rPr lang="es-MX" sz="1050" b="1" dirty="0">
                          <a:solidFill>
                            <a:schemeClr val="bg1"/>
                          </a:solidFill>
                          <a:effectLst/>
                        </a:rPr>
                        <a:t>Resultados </a:t>
                      </a:r>
                      <a:r>
                        <a:rPr lang="es-MX" sz="1050" b="1" dirty="0" smtClean="0">
                          <a:solidFill>
                            <a:schemeClr val="bg1"/>
                          </a:solidFill>
                          <a:effectLst/>
                        </a:rPr>
                        <a:t>esperados</a:t>
                      </a:r>
                    </a:p>
                    <a:p>
                      <a:pPr algn="ctr">
                        <a:lnSpc>
                          <a:spcPct val="115000"/>
                        </a:lnSpc>
                        <a:spcAft>
                          <a:spcPts val="0"/>
                        </a:spcAft>
                      </a:pPr>
                      <a:endParaRPr lang="es-MX" sz="1050" b="1" dirty="0">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ctr">
                        <a:lnSpc>
                          <a:spcPct val="115000"/>
                        </a:lnSpc>
                        <a:spcAft>
                          <a:spcPts val="0"/>
                        </a:spcAft>
                      </a:pPr>
                      <a:r>
                        <a:rPr lang="es-MX" sz="1050" b="1">
                          <a:solidFill>
                            <a:schemeClr val="bg1"/>
                          </a:solidFill>
                          <a:effectLst/>
                        </a:rPr>
                        <a:t>Horas</a:t>
                      </a:r>
                      <a:endParaRPr lang="es-MX" sz="1050" b="1">
                        <a:solidFill>
                          <a:schemeClr val="bg1"/>
                        </a:solidFill>
                        <a:effectLst/>
                        <a:latin typeface="Times New Roman"/>
                        <a:ea typeface="Arial"/>
                        <a:cs typeface="Times New Roman"/>
                      </a:endParaRPr>
                    </a:p>
                  </a:txBody>
                  <a:tcPr marL="63251" marR="63251" marT="0" marB="0">
                    <a:solidFill>
                      <a:srgbClr val="3278CC"/>
                    </a:solidFill>
                  </a:tcPr>
                </a:tc>
              </a:tr>
              <a:tr h="808208">
                <a:tc>
                  <a:txBody>
                    <a:bodyPr/>
                    <a:lstStyle/>
                    <a:p>
                      <a:pPr>
                        <a:lnSpc>
                          <a:spcPct val="115000"/>
                        </a:lnSpc>
                        <a:spcAft>
                          <a:spcPts val="0"/>
                        </a:spcAft>
                      </a:pPr>
                      <a:r>
                        <a:rPr lang="es-MX" sz="1050" b="1">
                          <a:solidFill>
                            <a:schemeClr val="bg1"/>
                          </a:solidFill>
                          <a:effectLst/>
                        </a:rPr>
                        <a:t>Curso Teórico:</a:t>
                      </a:r>
                    </a:p>
                    <a:p>
                      <a:pPr>
                        <a:lnSpc>
                          <a:spcPct val="115000"/>
                        </a:lnSpc>
                        <a:spcAft>
                          <a:spcPts val="0"/>
                        </a:spcAft>
                      </a:pPr>
                      <a:r>
                        <a:rPr lang="es-MX" sz="1050" b="1">
                          <a:solidFill>
                            <a:schemeClr val="bg1"/>
                          </a:solidFill>
                          <a:effectLst/>
                        </a:rPr>
                        <a:t>Inversión y Riesgo.</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just">
                        <a:lnSpc>
                          <a:spcPct val="115000"/>
                        </a:lnSpc>
                        <a:spcAft>
                          <a:spcPts val="0"/>
                        </a:spcAft>
                      </a:pPr>
                      <a:r>
                        <a:rPr lang="es-MX" sz="1050" b="1">
                          <a:solidFill>
                            <a:schemeClr val="bg1"/>
                          </a:solidFill>
                          <a:effectLst/>
                        </a:rPr>
                        <a:t>Conocer el papel del dinero como equivalente universal del valor y entender a la capitalización como el aprovechamiento de los excedentes generados para desarrollar nuevas actividades o inversión productiva, comprender que la inversión y el financiamiento entrañan formas específicas de riesgo cuya proyección y administración requieren instrumentos formalizados y socialmente establecidos</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r>
              <a:tr h="646566">
                <a:tc>
                  <a:txBody>
                    <a:bodyPr/>
                    <a:lstStyle/>
                    <a:p>
                      <a:pPr>
                        <a:lnSpc>
                          <a:spcPct val="115000"/>
                        </a:lnSpc>
                        <a:spcAft>
                          <a:spcPts val="0"/>
                        </a:spcAft>
                      </a:pPr>
                      <a:r>
                        <a:rPr lang="es-MX" sz="1050" b="1">
                          <a:solidFill>
                            <a:schemeClr val="bg1"/>
                          </a:solidFill>
                          <a:effectLst/>
                        </a:rPr>
                        <a:t>Seminario:</a:t>
                      </a:r>
                    </a:p>
                    <a:p>
                      <a:pPr>
                        <a:lnSpc>
                          <a:spcPct val="115000"/>
                        </a:lnSpc>
                        <a:spcAft>
                          <a:spcPts val="0"/>
                        </a:spcAft>
                      </a:pPr>
                      <a:r>
                        <a:rPr lang="es-MX" sz="1050" b="1">
                          <a:solidFill>
                            <a:schemeClr val="bg1"/>
                          </a:solidFill>
                          <a:effectLst/>
                        </a:rPr>
                        <a:t>Inversión y riesgo en el proyecto estratégico.</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just">
                        <a:lnSpc>
                          <a:spcPct val="115000"/>
                        </a:lnSpc>
                        <a:spcAft>
                          <a:spcPts val="0"/>
                        </a:spcAft>
                      </a:pPr>
                      <a:r>
                        <a:rPr lang="es-MX" sz="1050" b="1">
                          <a:solidFill>
                            <a:schemeClr val="bg1"/>
                          </a:solidFill>
                          <a:effectLst/>
                        </a:rPr>
                        <a:t>Identificar las inversiones potenciales para apalancar las diferentes unidades de negocio del proyecto estratégico, dimensionando los riesgos que conlleva, así como las medidas y apoyos que permitan administrarlos adecuadamente.</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r>
              <a:tr h="646566">
                <a:tc>
                  <a:txBody>
                    <a:bodyPr/>
                    <a:lstStyle/>
                    <a:p>
                      <a:pPr>
                        <a:lnSpc>
                          <a:spcPct val="115000"/>
                        </a:lnSpc>
                        <a:spcAft>
                          <a:spcPts val="0"/>
                        </a:spcAft>
                      </a:pPr>
                      <a:r>
                        <a:rPr lang="es-MX" sz="1050" b="1">
                          <a:solidFill>
                            <a:schemeClr val="bg1"/>
                          </a:solidFill>
                          <a:effectLst/>
                        </a:rPr>
                        <a:t>Curso Teórico:</a:t>
                      </a:r>
                    </a:p>
                    <a:p>
                      <a:pPr>
                        <a:lnSpc>
                          <a:spcPct val="115000"/>
                        </a:lnSpc>
                        <a:spcAft>
                          <a:spcPts val="0"/>
                        </a:spcAft>
                      </a:pPr>
                      <a:r>
                        <a:rPr lang="es-MX" sz="1050" b="1">
                          <a:solidFill>
                            <a:schemeClr val="bg1"/>
                          </a:solidFill>
                          <a:effectLst/>
                        </a:rPr>
                        <a:t>El Proceso General de Crédito</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just">
                        <a:lnSpc>
                          <a:spcPct val="115000"/>
                        </a:lnSpc>
                        <a:spcAft>
                          <a:spcPts val="0"/>
                        </a:spcAft>
                      </a:pPr>
                      <a:r>
                        <a:rPr lang="es-MX" sz="1050" b="1">
                          <a:solidFill>
                            <a:schemeClr val="bg1"/>
                          </a:solidFill>
                          <a:effectLst/>
                        </a:rPr>
                        <a:t>Construir una visión articulada de los componentes y el sentido del Proceso General de Crédito (PGC), examinando analíticamente las normas, procedimientos y formas de operación de cada una de sus fases, en función del apalancamiento de negocios sustentables que conllevan desarrollo rural.</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ctr">
                        <a:lnSpc>
                          <a:spcPct val="115000"/>
                        </a:lnSpc>
                        <a:spcAft>
                          <a:spcPts val="0"/>
                        </a:spcAft>
                      </a:pPr>
                      <a:r>
                        <a:rPr lang="es-MX" sz="1050" b="1" dirty="0">
                          <a:solidFill>
                            <a:schemeClr val="bg1"/>
                          </a:solidFill>
                          <a:effectLst/>
                        </a:rPr>
                        <a:t>22</a:t>
                      </a:r>
                      <a:endParaRPr lang="es-MX" sz="1050" b="1" dirty="0">
                        <a:solidFill>
                          <a:schemeClr val="bg1"/>
                        </a:solidFill>
                        <a:effectLst/>
                        <a:latin typeface="Times New Roman"/>
                        <a:ea typeface="Arial"/>
                        <a:cs typeface="Times New Roman"/>
                      </a:endParaRPr>
                    </a:p>
                  </a:txBody>
                  <a:tcPr marL="63251" marR="63251" marT="0" marB="0" anchor="ctr">
                    <a:solidFill>
                      <a:srgbClr val="3278CC"/>
                    </a:solidFill>
                  </a:tcPr>
                </a:tc>
              </a:tr>
              <a:tr h="646566">
                <a:tc>
                  <a:txBody>
                    <a:bodyPr/>
                    <a:lstStyle/>
                    <a:p>
                      <a:pPr>
                        <a:lnSpc>
                          <a:spcPct val="115000"/>
                        </a:lnSpc>
                        <a:spcAft>
                          <a:spcPts val="0"/>
                        </a:spcAft>
                      </a:pPr>
                      <a:r>
                        <a:rPr lang="es-MX" sz="1050" b="1">
                          <a:solidFill>
                            <a:schemeClr val="bg1"/>
                          </a:solidFill>
                          <a:effectLst/>
                        </a:rPr>
                        <a:t>Seminario:</a:t>
                      </a:r>
                    </a:p>
                    <a:p>
                      <a:pPr>
                        <a:lnSpc>
                          <a:spcPct val="115000"/>
                        </a:lnSpc>
                        <a:spcAft>
                          <a:spcPts val="0"/>
                        </a:spcAft>
                      </a:pPr>
                      <a:r>
                        <a:rPr lang="es-MX" sz="1050" b="1">
                          <a:solidFill>
                            <a:schemeClr val="bg1"/>
                          </a:solidFill>
                          <a:effectLst/>
                        </a:rPr>
                        <a:t>Cuellos de botella en el proceso de crédito.</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just">
                        <a:lnSpc>
                          <a:spcPct val="115000"/>
                        </a:lnSpc>
                        <a:spcAft>
                          <a:spcPts val="0"/>
                        </a:spcAft>
                      </a:pPr>
                      <a:r>
                        <a:rPr lang="es-MX" sz="1050" b="1">
                          <a:solidFill>
                            <a:schemeClr val="bg1"/>
                          </a:solidFill>
                          <a:effectLst/>
                        </a:rPr>
                        <a:t>Identificar los cuellos de botella en la operación del proceso de crédito para apalancar adecuadamente las unidades de negocio del proyecto estratégico en estudio, y diseñar formas para que el sujeto de crédito prevea y cubra oportunamente las inconsistencias que se pudiesen observar.</a:t>
                      </a:r>
                      <a:endParaRPr lang="es-MX" sz="1050" b="1">
                        <a:solidFill>
                          <a:schemeClr val="bg1"/>
                        </a:solidFill>
                        <a:effectLst/>
                        <a:latin typeface="Times New Roman"/>
                        <a:ea typeface="Arial"/>
                        <a:cs typeface="Times New Roman"/>
                      </a:endParaRPr>
                    </a:p>
                  </a:txBody>
                  <a:tcPr marL="63251" marR="63251" marT="0" marB="0">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r>
              <a:tr h="808208">
                <a:tc>
                  <a:txBody>
                    <a:bodyPr/>
                    <a:lstStyle/>
                    <a:p>
                      <a:pPr>
                        <a:lnSpc>
                          <a:spcPct val="115000"/>
                        </a:lnSpc>
                        <a:spcAft>
                          <a:spcPts val="0"/>
                        </a:spcAft>
                      </a:pPr>
                      <a:r>
                        <a:rPr lang="es-MX" sz="1050" b="1">
                          <a:solidFill>
                            <a:schemeClr val="bg1"/>
                          </a:solidFill>
                          <a:effectLst/>
                        </a:rPr>
                        <a:t>Curso Teórico:</a:t>
                      </a:r>
                    </a:p>
                    <a:p>
                      <a:pPr>
                        <a:lnSpc>
                          <a:spcPct val="115000"/>
                        </a:lnSpc>
                        <a:spcAft>
                          <a:spcPts val="0"/>
                        </a:spcAft>
                      </a:pPr>
                      <a:r>
                        <a:rPr lang="es-MX" sz="1050" b="1">
                          <a:solidFill>
                            <a:schemeClr val="bg1"/>
                          </a:solidFill>
                          <a:effectLst/>
                        </a:rPr>
                        <a:t>Elementos de Matemáticas Financieras y Estadística.</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just">
                        <a:lnSpc>
                          <a:spcPct val="115000"/>
                        </a:lnSpc>
                        <a:spcAft>
                          <a:spcPts val="0"/>
                        </a:spcAft>
                      </a:pPr>
                      <a:r>
                        <a:rPr lang="es-MX" sz="1050" b="1">
                          <a:solidFill>
                            <a:schemeClr val="bg1"/>
                          </a:solidFill>
                          <a:effectLst/>
                        </a:rPr>
                        <a:t>Conocer la lógica y herramientas matemáticas para el análisis del riesgo del tren de crédito, y las operaciones financieras en general,  comprendiendo así el riesgo desde su administración, identificación, previsión, contención, cálculo y regulación.</a:t>
                      </a:r>
                      <a:endParaRPr lang="es-MX" sz="1050" b="1">
                        <a:solidFill>
                          <a:schemeClr val="bg1"/>
                        </a:solidFill>
                        <a:effectLst/>
                        <a:latin typeface="Times New Roman"/>
                        <a:ea typeface="Arial"/>
                        <a:cs typeface="Times New Roman"/>
                      </a:endParaRPr>
                    </a:p>
                  </a:txBody>
                  <a:tcPr marL="63251" marR="63251" marT="0" marB="0">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r>
              <a:tr h="646566">
                <a:tc>
                  <a:txBody>
                    <a:bodyPr/>
                    <a:lstStyle/>
                    <a:p>
                      <a:pPr>
                        <a:lnSpc>
                          <a:spcPct val="115000"/>
                        </a:lnSpc>
                        <a:spcAft>
                          <a:spcPts val="0"/>
                        </a:spcAft>
                      </a:pPr>
                      <a:r>
                        <a:rPr lang="es-MX" sz="1050" b="1">
                          <a:solidFill>
                            <a:schemeClr val="bg1"/>
                          </a:solidFill>
                          <a:effectLst/>
                        </a:rPr>
                        <a:t>Seminario:</a:t>
                      </a:r>
                    </a:p>
                    <a:p>
                      <a:pPr>
                        <a:lnSpc>
                          <a:spcPct val="115000"/>
                        </a:lnSpc>
                        <a:spcAft>
                          <a:spcPts val="0"/>
                        </a:spcAft>
                      </a:pPr>
                      <a:r>
                        <a:rPr lang="es-MX" sz="1050" b="1">
                          <a:solidFill>
                            <a:schemeClr val="bg1"/>
                          </a:solidFill>
                          <a:effectLst/>
                        </a:rPr>
                        <a:t>Evaluación de proyectos de inversión</a:t>
                      </a:r>
                      <a:endParaRPr lang="es-MX" sz="1050" b="1">
                        <a:solidFill>
                          <a:schemeClr val="bg1"/>
                        </a:solidFill>
                        <a:effectLst/>
                        <a:latin typeface="Times New Roman"/>
                        <a:ea typeface="Arial"/>
                        <a:cs typeface="Times New Roman"/>
                      </a:endParaRPr>
                    </a:p>
                  </a:txBody>
                  <a:tcPr marL="63251" marR="63251" marT="0" marB="0" anchor="ctr">
                    <a:solidFill>
                      <a:srgbClr val="3278CC"/>
                    </a:solidFill>
                  </a:tcPr>
                </a:tc>
                <a:tc>
                  <a:txBody>
                    <a:bodyPr/>
                    <a:lstStyle/>
                    <a:p>
                      <a:pPr algn="just">
                        <a:lnSpc>
                          <a:spcPct val="115000"/>
                        </a:lnSpc>
                        <a:spcAft>
                          <a:spcPts val="0"/>
                        </a:spcAft>
                      </a:pPr>
                      <a:r>
                        <a:rPr lang="es-MX" sz="1050" b="1">
                          <a:solidFill>
                            <a:schemeClr val="bg1"/>
                          </a:solidFill>
                          <a:effectLst/>
                        </a:rPr>
                        <a:t>Analizar proyectos de inversión del sujeto de crédito en estudio, así como sus riesgos probables y medidas preventivas, utilizando las herramientas de las matemáticas financieras y la estadística, visualizando la realidad viva de la actividad económica y su sustentabilidad.</a:t>
                      </a:r>
                      <a:endParaRPr lang="es-MX" sz="1050" b="1">
                        <a:solidFill>
                          <a:schemeClr val="bg1"/>
                        </a:solidFill>
                        <a:effectLst/>
                        <a:latin typeface="Times New Roman"/>
                        <a:ea typeface="Arial"/>
                        <a:cs typeface="Times New Roman"/>
                      </a:endParaRPr>
                    </a:p>
                  </a:txBody>
                  <a:tcPr marL="63251" marR="63251" marT="0" marB="0">
                    <a:solidFill>
                      <a:srgbClr val="3278CC"/>
                    </a:solidFill>
                  </a:tcPr>
                </a:tc>
                <a:tc>
                  <a:txBody>
                    <a:bodyPr/>
                    <a:lstStyle/>
                    <a:p>
                      <a:pPr algn="ctr">
                        <a:lnSpc>
                          <a:spcPct val="115000"/>
                        </a:lnSpc>
                        <a:spcAft>
                          <a:spcPts val="0"/>
                        </a:spcAft>
                      </a:pPr>
                      <a:r>
                        <a:rPr lang="es-MX" sz="1050" b="1" dirty="0">
                          <a:solidFill>
                            <a:schemeClr val="bg1"/>
                          </a:solidFill>
                          <a:effectLst/>
                        </a:rPr>
                        <a:t>22</a:t>
                      </a:r>
                      <a:endParaRPr lang="es-MX" sz="1050" b="1" dirty="0">
                        <a:solidFill>
                          <a:schemeClr val="bg1"/>
                        </a:solidFill>
                        <a:effectLst/>
                        <a:latin typeface="Times New Roman"/>
                        <a:ea typeface="Arial"/>
                        <a:cs typeface="Times New Roman"/>
                      </a:endParaRPr>
                    </a:p>
                  </a:txBody>
                  <a:tcPr marL="63251" marR="63251" marT="0" marB="0" anchor="ctr">
                    <a:solidFill>
                      <a:srgbClr val="3278CC"/>
                    </a:solidFill>
                  </a:tcPr>
                </a:tc>
              </a:tr>
            </a:tbl>
          </a:graphicData>
        </a:graphic>
      </p:graphicFrame>
      <p:sp>
        <p:nvSpPr>
          <p:cNvPr id="7" name="1 Rectángulo"/>
          <p:cNvSpPr/>
          <p:nvPr/>
        </p:nvSpPr>
        <p:spPr>
          <a:xfrm>
            <a:off x="2814664" y="997314"/>
            <a:ext cx="3528392" cy="430887"/>
          </a:xfrm>
          <a:prstGeom prst="rect">
            <a:avLst/>
          </a:prstGeom>
        </p:spPr>
        <p:txBody>
          <a:bodyPr wrap="square">
            <a:spAutoFit/>
          </a:bodyPr>
          <a:lstStyle/>
          <a:p>
            <a:pPr lvl="0" algn="ctr"/>
            <a:r>
              <a:rPr lang="es-MX" sz="2200" dirty="0" smtClean="0"/>
              <a:t> </a:t>
            </a:r>
            <a:r>
              <a:rPr lang="es-MX" sz="2200" b="1" dirty="0" smtClean="0">
                <a:solidFill>
                  <a:schemeClr val="accent1">
                    <a:lumMod val="50000"/>
                  </a:schemeClr>
                </a:solidFill>
                <a:latin typeface="Calibri" panose="020F0502020204030204" pitchFamily="34" charset="0"/>
              </a:rPr>
              <a:t>Plan de Estudios</a:t>
            </a:r>
            <a:endParaRPr lang="es-MX" sz="2200" dirty="0" smtClean="0">
              <a:solidFill>
                <a:schemeClr val="accent1">
                  <a:lumMod val="50000"/>
                </a:schemeClr>
              </a:solidFill>
              <a:latin typeface="Calibri" panose="020F0502020204030204" pitchFamily="34" charset="0"/>
            </a:endParaRPr>
          </a:p>
        </p:txBody>
      </p:sp>
      <p:sp>
        <p:nvSpPr>
          <p:cNvPr id="8" name="2 Título"/>
          <p:cNvSpPr txBox="1">
            <a:spLocks/>
          </p:cNvSpPr>
          <p:nvPr/>
        </p:nvSpPr>
        <p:spPr>
          <a:xfrm>
            <a:off x="20640" y="117200"/>
            <a:ext cx="7488832" cy="1008112"/>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600" b="1" dirty="0" smtClean="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883568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842771935"/>
              </p:ext>
            </p:extLst>
          </p:nvPr>
        </p:nvGraphicFramePr>
        <p:xfrm>
          <a:off x="251520" y="1488905"/>
          <a:ext cx="8712968" cy="5324471"/>
        </p:xfrm>
        <a:graphic>
          <a:graphicData uri="http://schemas.openxmlformats.org/drawingml/2006/table">
            <a:tbl>
              <a:tblPr firstRow="1" firstCol="1" lastRow="1" lastCol="1" bandRow="1" bandCol="1">
                <a:tableStyleId>{5C22544A-7EE6-4342-B048-85BDC9FD1C3A}</a:tableStyleId>
              </a:tblPr>
              <a:tblGrid>
                <a:gridCol w="2178242"/>
                <a:gridCol w="5889007"/>
                <a:gridCol w="645719"/>
              </a:tblGrid>
              <a:tr h="132726">
                <a:tc gridSpan="3">
                  <a:txBody>
                    <a:bodyPr/>
                    <a:lstStyle/>
                    <a:p>
                      <a:pPr algn="ctr">
                        <a:lnSpc>
                          <a:spcPct val="115000"/>
                        </a:lnSpc>
                        <a:spcAft>
                          <a:spcPts val="0"/>
                        </a:spcAft>
                      </a:pPr>
                      <a:r>
                        <a:rPr lang="es-MX" sz="1050" dirty="0">
                          <a:solidFill>
                            <a:schemeClr val="bg1"/>
                          </a:solidFill>
                          <a:effectLst/>
                        </a:rPr>
                        <a:t>Módulo IV: Financiamiento Integral de Cadenas Productivas del Sector </a:t>
                      </a:r>
                      <a:r>
                        <a:rPr lang="es-MX" sz="1050" dirty="0" smtClean="0">
                          <a:solidFill>
                            <a:schemeClr val="bg1"/>
                          </a:solidFill>
                          <a:effectLst/>
                        </a:rPr>
                        <a:t>Rural</a:t>
                      </a:r>
                    </a:p>
                    <a:p>
                      <a:pPr algn="ctr">
                        <a:lnSpc>
                          <a:spcPct val="115000"/>
                        </a:lnSpc>
                        <a:spcAft>
                          <a:spcPts val="0"/>
                        </a:spcAft>
                      </a:pPr>
                      <a:endParaRPr lang="es-MX" sz="1050" dirty="0">
                        <a:solidFill>
                          <a:schemeClr val="bg1"/>
                        </a:solidFill>
                        <a:effectLst/>
                        <a:latin typeface="Times New Roman"/>
                        <a:ea typeface="Arial"/>
                        <a:cs typeface="Times New Roman"/>
                      </a:endParaRPr>
                    </a:p>
                  </a:txBody>
                  <a:tcPr marL="51936" marR="51936" marT="0" marB="0" anchor="ctr">
                    <a:solidFill>
                      <a:srgbClr val="3278CC"/>
                    </a:solidFill>
                  </a:tcPr>
                </a:tc>
                <a:tc hMerge="1">
                  <a:txBody>
                    <a:bodyPr/>
                    <a:lstStyle/>
                    <a:p>
                      <a:endParaRPr lang="es-MX"/>
                    </a:p>
                  </a:txBody>
                  <a:tcPr/>
                </a:tc>
                <a:tc hMerge="1">
                  <a:txBody>
                    <a:bodyPr/>
                    <a:lstStyle/>
                    <a:p>
                      <a:endParaRPr lang="es-MX"/>
                    </a:p>
                  </a:txBody>
                  <a:tcPr/>
                </a:tc>
              </a:tr>
              <a:tr h="132726">
                <a:tc>
                  <a:txBody>
                    <a:bodyPr/>
                    <a:lstStyle/>
                    <a:p>
                      <a:pPr algn="ctr">
                        <a:lnSpc>
                          <a:spcPct val="115000"/>
                        </a:lnSpc>
                        <a:spcAft>
                          <a:spcPts val="0"/>
                        </a:spcAft>
                      </a:pPr>
                      <a:r>
                        <a:rPr lang="es-MX" sz="1050">
                          <a:solidFill>
                            <a:schemeClr val="bg1"/>
                          </a:solidFill>
                          <a:effectLst/>
                        </a:rPr>
                        <a:t>Actividad</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ctr">
                        <a:lnSpc>
                          <a:spcPct val="115000"/>
                        </a:lnSpc>
                        <a:spcAft>
                          <a:spcPts val="0"/>
                        </a:spcAft>
                      </a:pPr>
                      <a:r>
                        <a:rPr lang="es-MX" sz="1050" dirty="0">
                          <a:solidFill>
                            <a:schemeClr val="bg1"/>
                          </a:solidFill>
                          <a:effectLst/>
                        </a:rPr>
                        <a:t>Resultados </a:t>
                      </a:r>
                      <a:r>
                        <a:rPr lang="es-MX" sz="1050" dirty="0" smtClean="0">
                          <a:solidFill>
                            <a:schemeClr val="bg1"/>
                          </a:solidFill>
                          <a:effectLst/>
                        </a:rPr>
                        <a:t>esperados</a:t>
                      </a:r>
                    </a:p>
                    <a:p>
                      <a:pPr algn="ctr">
                        <a:lnSpc>
                          <a:spcPct val="115000"/>
                        </a:lnSpc>
                        <a:spcAft>
                          <a:spcPts val="0"/>
                        </a:spcAft>
                      </a:pPr>
                      <a:endParaRPr lang="es-MX" sz="1050" dirty="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ctr">
                        <a:lnSpc>
                          <a:spcPct val="115000"/>
                        </a:lnSpc>
                        <a:spcAft>
                          <a:spcPts val="0"/>
                        </a:spcAft>
                      </a:pPr>
                      <a:r>
                        <a:rPr lang="es-MX" sz="1050">
                          <a:solidFill>
                            <a:schemeClr val="bg1"/>
                          </a:solidFill>
                          <a:effectLst/>
                        </a:rPr>
                        <a:t>Horas</a:t>
                      </a:r>
                      <a:endParaRPr lang="es-MX" sz="1050">
                        <a:solidFill>
                          <a:schemeClr val="bg1"/>
                        </a:solidFill>
                        <a:effectLst/>
                        <a:latin typeface="Times New Roman"/>
                        <a:ea typeface="Arial"/>
                        <a:cs typeface="Times New Roman"/>
                      </a:endParaRPr>
                    </a:p>
                  </a:txBody>
                  <a:tcPr marL="51936" marR="51936" marT="0" marB="0">
                    <a:solidFill>
                      <a:srgbClr val="3278CC"/>
                    </a:solidFill>
                  </a:tcPr>
                </a:tc>
              </a:tr>
              <a:tr h="796357">
                <a:tc>
                  <a:txBody>
                    <a:bodyPr/>
                    <a:lstStyle/>
                    <a:p>
                      <a:pPr>
                        <a:lnSpc>
                          <a:spcPct val="115000"/>
                        </a:lnSpc>
                        <a:spcAft>
                          <a:spcPts val="0"/>
                        </a:spcAft>
                      </a:pPr>
                      <a:r>
                        <a:rPr lang="es-MX" sz="1050">
                          <a:solidFill>
                            <a:schemeClr val="bg1"/>
                          </a:solidFill>
                          <a:effectLst/>
                        </a:rPr>
                        <a:t>Curso Teórico:</a:t>
                      </a:r>
                    </a:p>
                    <a:p>
                      <a:pPr>
                        <a:lnSpc>
                          <a:spcPct val="115000"/>
                        </a:lnSpc>
                        <a:spcAft>
                          <a:spcPts val="0"/>
                        </a:spcAft>
                      </a:pPr>
                      <a:r>
                        <a:rPr lang="es-MX" sz="1050">
                          <a:solidFill>
                            <a:schemeClr val="bg1"/>
                          </a:solidFill>
                          <a:effectLst/>
                        </a:rPr>
                        <a:t>Soluciones Financieras para la Integración Económica en el Desarrollo Rural</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just">
                        <a:lnSpc>
                          <a:spcPct val="115000"/>
                        </a:lnSpc>
                        <a:spcAft>
                          <a:spcPts val="0"/>
                        </a:spcAft>
                      </a:pPr>
                      <a:r>
                        <a:rPr lang="es-MX" sz="1050">
                          <a:solidFill>
                            <a:schemeClr val="bg1"/>
                          </a:solidFill>
                          <a:effectLst/>
                        </a:rPr>
                        <a:t>Comprender la naturaleza integral del financiamiento para las distintas funciones económicas de las cadenas productivas, estructurar y generar las soluciones financieras que requieren.</a:t>
                      </a:r>
                      <a:endParaRPr lang="es-MX" sz="1050">
                        <a:solidFill>
                          <a:schemeClr val="bg1"/>
                        </a:solidFill>
                        <a:effectLst/>
                        <a:latin typeface="Times New Roman"/>
                        <a:ea typeface="Arial"/>
                        <a:cs typeface="Times New Roman"/>
                      </a:endParaRPr>
                    </a:p>
                  </a:txBody>
                  <a:tcPr marL="51936" marR="51936" marT="0" marB="0">
                    <a:solidFill>
                      <a:srgbClr val="3278CC"/>
                    </a:solidFill>
                  </a:tcPr>
                </a:tc>
                <a:tc>
                  <a:txBody>
                    <a:bodyPr/>
                    <a:lstStyle/>
                    <a:p>
                      <a:pPr algn="ctr">
                        <a:lnSpc>
                          <a:spcPct val="115000"/>
                        </a:lnSpc>
                        <a:spcAft>
                          <a:spcPts val="0"/>
                        </a:spcAft>
                      </a:pPr>
                      <a:r>
                        <a:rPr lang="es-MX" sz="1050">
                          <a:solidFill>
                            <a:schemeClr val="bg1"/>
                          </a:solidFill>
                          <a:effectLst/>
                        </a:rPr>
                        <a:t>22</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r>
              <a:tr h="663631">
                <a:tc>
                  <a:txBody>
                    <a:bodyPr/>
                    <a:lstStyle/>
                    <a:p>
                      <a:pPr>
                        <a:lnSpc>
                          <a:spcPct val="115000"/>
                        </a:lnSpc>
                        <a:spcAft>
                          <a:spcPts val="0"/>
                        </a:spcAft>
                      </a:pPr>
                      <a:r>
                        <a:rPr lang="es-MX" sz="1050">
                          <a:solidFill>
                            <a:schemeClr val="bg1"/>
                          </a:solidFill>
                          <a:effectLst/>
                        </a:rPr>
                        <a:t>Seminario:</a:t>
                      </a:r>
                    </a:p>
                    <a:p>
                      <a:pPr>
                        <a:lnSpc>
                          <a:spcPct val="115000"/>
                        </a:lnSpc>
                        <a:spcAft>
                          <a:spcPts val="0"/>
                        </a:spcAft>
                      </a:pPr>
                      <a:r>
                        <a:rPr lang="es-MX" sz="1050">
                          <a:solidFill>
                            <a:schemeClr val="bg1"/>
                          </a:solidFill>
                          <a:effectLst/>
                        </a:rPr>
                        <a:t>Imagen del financiamiento para la integración económica.</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just">
                        <a:lnSpc>
                          <a:spcPct val="115000"/>
                        </a:lnSpc>
                        <a:spcAft>
                          <a:spcPts val="0"/>
                        </a:spcAft>
                      </a:pPr>
                      <a:r>
                        <a:rPr lang="es-MX" sz="1050">
                          <a:solidFill>
                            <a:schemeClr val="bg1"/>
                          </a:solidFill>
                          <a:effectLst/>
                        </a:rPr>
                        <a:t>Diseñar la visión del financiamiento integral al proyecto estratégico que sirva como referente para evaluar la atención efectuada al sujeto social durante el periodo de la maestría, así como proyectar su fortalecimiento en el corto y mediano plazo.</a:t>
                      </a:r>
                      <a:endParaRPr lang="es-MX" sz="1050">
                        <a:solidFill>
                          <a:schemeClr val="bg1"/>
                        </a:solidFill>
                        <a:effectLst/>
                        <a:latin typeface="Times New Roman"/>
                        <a:ea typeface="Arial"/>
                        <a:cs typeface="Times New Roman"/>
                      </a:endParaRPr>
                    </a:p>
                  </a:txBody>
                  <a:tcPr marL="51936" marR="51936" marT="0" marB="0">
                    <a:solidFill>
                      <a:srgbClr val="3278CC"/>
                    </a:solidFill>
                  </a:tcPr>
                </a:tc>
                <a:tc>
                  <a:txBody>
                    <a:bodyPr/>
                    <a:lstStyle/>
                    <a:p>
                      <a:pPr algn="ctr">
                        <a:lnSpc>
                          <a:spcPct val="115000"/>
                        </a:lnSpc>
                        <a:spcAft>
                          <a:spcPts val="0"/>
                        </a:spcAft>
                      </a:pPr>
                      <a:r>
                        <a:rPr lang="es-MX" sz="1050">
                          <a:solidFill>
                            <a:schemeClr val="bg1"/>
                          </a:solidFill>
                          <a:effectLst/>
                        </a:rPr>
                        <a:t>22</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r>
              <a:tr h="663631">
                <a:tc>
                  <a:txBody>
                    <a:bodyPr/>
                    <a:lstStyle/>
                    <a:p>
                      <a:pPr>
                        <a:lnSpc>
                          <a:spcPct val="115000"/>
                        </a:lnSpc>
                        <a:spcAft>
                          <a:spcPts val="0"/>
                        </a:spcAft>
                      </a:pPr>
                      <a:r>
                        <a:rPr lang="es-MX" sz="1050">
                          <a:solidFill>
                            <a:schemeClr val="bg1"/>
                          </a:solidFill>
                          <a:effectLst/>
                        </a:rPr>
                        <a:t>Curso Teórico:</a:t>
                      </a:r>
                    </a:p>
                    <a:p>
                      <a:pPr>
                        <a:lnSpc>
                          <a:spcPct val="115000"/>
                        </a:lnSpc>
                        <a:spcAft>
                          <a:spcPts val="0"/>
                        </a:spcAft>
                      </a:pPr>
                      <a:r>
                        <a:rPr lang="es-MX" sz="1050">
                          <a:solidFill>
                            <a:schemeClr val="bg1"/>
                          </a:solidFill>
                          <a:effectLst/>
                        </a:rPr>
                        <a:t>Políticas institucionales para la integración de cadenas productivas</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just">
                        <a:lnSpc>
                          <a:spcPct val="115000"/>
                        </a:lnSpc>
                        <a:spcAft>
                          <a:spcPts val="0"/>
                        </a:spcAft>
                      </a:pPr>
                      <a:r>
                        <a:rPr lang="es-MX" sz="1050">
                          <a:solidFill>
                            <a:schemeClr val="bg1"/>
                          </a:solidFill>
                          <a:effectLst/>
                        </a:rPr>
                        <a:t>Construir un análisis crítico (autocrítico y propositivo) de la acción institucional en función del apalancamiento efectivo de procesos sustentables y equitativos de integración económica en el territorio</a:t>
                      </a:r>
                      <a:endParaRPr lang="es-MX" sz="1050">
                        <a:solidFill>
                          <a:schemeClr val="bg1"/>
                        </a:solidFill>
                        <a:effectLst/>
                        <a:latin typeface="Times New Roman"/>
                        <a:ea typeface="Arial"/>
                        <a:cs typeface="Times New Roman"/>
                      </a:endParaRPr>
                    </a:p>
                  </a:txBody>
                  <a:tcPr marL="51936" marR="51936" marT="0" marB="0">
                    <a:solidFill>
                      <a:srgbClr val="3278CC"/>
                    </a:solidFill>
                  </a:tcPr>
                </a:tc>
                <a:tc>
                  <a:txBody>
                    <a:bodyPr/>
                    <a:lstStyle/>
                    <a:p>
                      <a:pPr algn="ctr">
                        <a:lnSpc>
                          <a:spcPct val="115000"/>
                        </a:lnSpc>
                        <a:spcAft>
                          <a:spcPts val="0"/>
                        </a:spcAft>
                      </a:pPr>
                      <a:r>
                        <a:rPr lang="es-MX" sz="1050" dirty="0">
                          <a:solidFill>
                            <a:schemeClr val="bg1"/>
                          </a:solidFill>
                          <a:effectLst/>
                        </a:rPr>
                        <a:t>22</a:t>
                      </a:r>
                      <a:endParaRPr lang="es-MX" sz="1050" dirty="0">
                        <a:solidFill>
                          <a:schemeClr val="bg1"/>
                        </a:solidFill>
                        <a:effectLst/>
                        <a:latin typeface="Times New Roman"/>
                        <a:ea typeface="Arial"/>
                        <a:cs typeface="Times New Roman"/>
                      </a:endParaRPr>
                    </a:p>
                  </a:txBody>
                  <a:tcPr marL="51936" marR="51936" marT="0" marB="0" anchor="ctr">
                    <a:solidFill>
                      <a:srgbClr val="3278CC"/>
                    </a:solidFill>
                  </a:tcPr>
                </a:tc>
              </a:tr>
              <a:tr h="530905">
                <a:tc>
                  <a:txBody>
                    <a:bodyPr/>
                    <a:lstStyle/>
                    <a:p>
                      <a:pPr>
                        <a:lnSpc>
                          <a:spcPct val="115000"/>
                        </a:lnSpc>
                        <a:spcAft>
                          <a:spcPts val="0"/>
                        </a:spcAft>
                      </a:pPr>
                      <a:r>
                        <a:rPr lang="es-MX" sz="1050">
                          <a:solidFill>
                            <a:schemeClr val="bg1"/>
                          </a:solidFill>
                          <a:effectLst/>
                        </a:rPr>
                        <a:t>Seminario:</a:t>
                      </a:r>
                    </a:p>
                    <a:p>
                      <a:pPr>
                        <a:lnSpc>
                          <a:spcPct val="115000"/>
                        </a:lnSpc>
                        <a:spcAft>
                          <a:spcPts val="0"/>
                        </a:spcAft>
                      </a:pPr>
                      <a:r>
                        <a:rPr lang="es-MX" sz="1050">
                          <a:solidFill>
                            <a:schemeClr val="bg1"/>
                          </a:solidFill>
                          <a:effectLst/>
                        </a:rPr>
                        <a:t>Incidencia institucional en el proyecto estratégico.</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just">
                        <a:lnSpc>
                          <a:spcPct val="115000"/>
                        </a:lnSpc>
                        <a:spcAft>
                          <a:spcPts val="0"/>
                        </a:spcAft>
                      </a:pPr>
                      <a:r>
                        <a:rPr lang="es-MX" sz="1050">
                          <a:solidFill>
                            <a:schemeClr val="bg1"/>
                          </a:solidFill>
                          <a:effectLst/>
                        </a:rPr>
                        <a:t>Analizar autocrítica y propositivamente la acción institucional desarrollada con el sujeto de crédito en estudio, en función del apalancamiento efectivo de procesos sustentables y equitativos de integración económica en el territorio</a:t>
                      </a:r>
                      <a:endParaRPr lang="es-MX" sz="1050">
                        <a:solidFill>
                          <a:schemeClr val="bg1"/>
                        </a:solidFill>
                        <a:effectLst/>
                        <a:latin typeface="Times New Roman"/>
                        <a:ea typeface="Arial"/>
                        <a:cs typeface="Times New Roman"/>
                      </a:endParaRPr>
                    </a:p>
                  </a:txBody>
                  <a:tcPr marL="51936" marR="51936" marT="0" marB="0">
                    <a:solidFill>
                      <a:srgbClr val="3278CC"/>
                    </a:solidFill>
                  </a:tcPr>
                </a:tc>
                <a:tc>
                  <a:txBody>
                    <a:bodyPr/>
                    <a:lstStyle/>
                    <a:p>
                      <a:pPr algn="ctr">
                        <a:lnSpc>
                          <a:spcPct val="115000"/>
                        </a:lnSpc>
                        <a:spcAft>
                          <a:spcPts val="0"/>
                        </a:spcAft>
                      </a:pPr>
                      <a:r>
                        <a:rPr lang="es-MX" sz="1050">
                          <a:solidFill>
                            <a:schemeClr val="bg1"/>
                          </a:solidFill>
                          <a:effectLst/>
                        </a:rPr>
                        <a:t>22</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r>
              <a:tr h="663631">
                <a:tc>
                  <a:txBody>
                    <a:bodyPr/>
                    <a:lstStyle/>
                    <a:p>
                      <a:pPr>
                        <a:lnSpc>
                          <a:spcPct val="115000"/>
                        </a:lnSpc>
                        <a:spcAft>
                          <a:spcPts val="0"/>
                        </a:spcAft>
                      </a:pPr>
                      <a:r>
                        <a:rPr lang="es-MX" sz="1050">
                          <a:solidFill>
                            <a:schemeClr val="bg1"/>
                          </a:solidFill>
                          <a:effectLst/>
                        </a:rPr>
                        <a:t>Curso Teórico:</a:t>
                      </a:r>
                    </a:p>
                    <a:p>
                      <a:pPr>
                        <a:lnSpc>
                          <a:spcPct val="115000"/>
                        </a:lnSpc>
                        <a:spcAft>
                          <a:spcPts val="0"/>
                        </a:spcAft>
                      </a:pPr>
                      <a:r>
                        <a:rPr lang="es-MX" sz="1050">
                          <a:solidFill>
                            <a:schemeClr val="bg1"/>
                          </a:solidFill>
                          <a:effectLst/>
                        </a:rPr>
                        <a:t>Desarrollo de competencias para una gestión financiera integral</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just">
                        <a:lnSpc>
                          <a:spcPct val="115000"/>
                        </a:lnSpc>
                        <a:spcAft>
                          <a:spcPts val="0"/>
                        </a:spcAft>
                      </a:pPr>
                      <a:r>
                        <a:rPr lang="es-MX" sz="1050">
                          <a:solidFill>
                            <a:schemeClr val="bg1"/>
                          </a:solidFill>
                          <a:effectLst/>
                        </a:rPr>
                        <a:t>Ascender en el manejo de los fundamentos y orientaciones centrales del método Trabajo-Aprendizaje, en relación con el desarrollo de competencias para el trabajo en equipo entre el Agente Regional de la Financiera Rural, el Promotor de Crédito, el Prestador de Servicios Profesionales y los Productores Rurales.</a:t>
                      </a:r>
                      <a:endParaRPr lang="es-MX" sz="1050">
                        <a:solidFill>
                          <a:schemeClr val="bg1"/>
                        </a:solidFill>
                        <a:effectLst/>
                        <a:latin typeface="Times New Roman"/>
                        <a:ea typeface="Arial"/>
                        <a:cs typeface="Times New Roman"/>
                      </a:endParaRPr>
                    </a:p>
                  </a:txBody>
                  <a:tcPr marL="51936" marR="51936" marT="0" marB="0">
                    <a:solidFill>
                      <a:srgbClr val="3278CC"/>
                    </a:solidFill>
                  </a:tcPr>
                </a:tc>
                <a:tc>
                  <a:txBody>
                    <a:bodyPr/>
                    <a:lstStyle/>
                    <a:p>
                      <a:pPr algn="ctr">
                        <a:lnSpc>
                          <a:spcPct val="115000"/>
                        </a:lnSpc>
                        <a:spcAft>
                          <a:spcPts val="0"/>
                        </a:spcAft>
                      </a:pPr>
                      <a:r>
                        <a:rPr lang="es-MX" sz="1050">
                          <a:solidFill>
                            <a:schemeClr val="bg1"/>
                          </a:solidFill>
                          <a:effectLst/>
                        </a:rPr>
                        <a:t>22</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r>
              <a:tr h="663631">
                <a:tc>
                  <a:txBody>
                    <a:bodyPr/>
                    <a:lstStyle/>
                    <a:p>
                      <a:pPr>
                        <a:lnSpc>
                          <a:spcPct val="115000"/>
                        </a:lnSpc>
                        <a:spcAft>
                          <a:spcPts val="0"/>
                        </a:spcAft>
                      </a:pPr>
                      <a:r>
                        <a:rPr lang="es-MX" sz="1050">
                          <a:solidFill>
                            <a:schemeClr val="bg1"/>
                          </a:solidFill>
                          <a:effectLst/>
                        </a:rPr>
                        <a:t>Seminario:</a:t>
                      </a:r>
                    </a:p>
                    <a:p>
                      <a:pPr>
                        <a:lnSpc>
                          <a:spcPct val="115000"/>
                        </a:lnSpc>
                        <a:spcAft>
                          <a:spcPts val="0"/>
                        </a:spcAft>
                      </a:pPr>
                      <a:r>
                        <a:rPr lang="es-MX" sz="1050">
                          <a:solidFill>
                            <a:schemeClr val="bg1"/>
                          </a:solidFill>
                          <a:effectLst/>
                        </a:rPr>
                        <a:t>Competencias desarrolladas.</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a:txBody>
                    <a:bodyPr/>
                    <a:lstStyle/>
                    <a:p>
                      <a:pPr algn="just">
                        <a:lnSpc>
                          <a:spcPct val="115000"/>
                        </a:lnSpc>
                        <a:spcAft>
                          <a:spcPts val="0"/>
                        </a:spcAft>
                      </a:pPr>
                      <a:r>
                        <a:rPr lang="es-MX" sz="1050">
                          <a:solidFill>
                            <a:schemeClr val="bg1"/>
                          </a:solidFill>
                          <a:effectLst/>
                        </a:rPr>
                        <a:t>Evaluar las competencias desarrolladas por el sujeto social en estudio para conducir adecuadamente sus unidades de negocio, aprovechando los créditos, apoyos y servicios canalizados. De igual forma, evaluar los aprendizajes del personal institucional y prestadores de servicio, así como identificar las mejoras en su desempeño.</a:t>
                      </a:r>
                      <a:endParaRPr lang="es-MX" sz="1050">
                        <a:solidFill>
                          <a:schemeClr val="bg1"/>
                        </a:solidFill>
                        <a:effectLst/>
                        <a:latin typeface="Times New Roman"/>
                        <a:ea typeface="Arial"/>
                        <a:cs typeface="Times New Roman"/>
                      </a:endParaRPr>
                    </a:p>
                  </a:txBody>
                  <a:tcPr marL="51936" marR="51936" marT="0" marB="0">
                    <a:solidFill>
                      <a:srgbClr val="3278CC"/>
                    </a:solidFill>
                  </a:tcPr>
                </a:tc>
                <a:tc>
                  <a:txBody>
                    <a:bodyPr/>
                    <a:lstStyle/>
                    <a:p>
                      <a:pPr algn="ctr">
                        <a:lnSpc>
                          <a:spcPct val="115000"/>
                        </a:lnSpc>
                        <a:spcAft>
                          <a:spcPts val="0"/>
                        </a:spcAft>
                      </a:pPr>
                      <a:r>
                        <a:rPr lang="es-MX" sz="1050">
                          <a:solidFill>
                            <a:schemeClr val="bg1"/>
                          </a:solidFill>
                          <a:effectLst/>
                        </a:rPr>
                        <a:t>22</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r>
              <a:tr h="132726">
                <a:tc gridSpan="3">
                  <a:txBody>
                    <a:bodyPr/>
                    <a:lstStyle/>
                    <a:p>
                      <a:pPr algn="ctr">
                        <a:lnSpc>
                          <a:spcPct val="115000"/>
                        </a:lnSpc>
                        <a:spcAft>
                          <a:spcPts val="0"/>
                        </a:spcAft>
                      </a:pPr>
                      <a:r>
                        <a:rPr lang="es-MX" sz="1050">
                          <a:solidFill>
                            <a:schemeClr val="bg1"/>
                          </a:solidFill>
                          <a:effectLst/>
                        </a:rPr>
                        <a:t>Módulo V</a:t>
                      </a:r>
                      <a:endParaRPr lang="es-MX" sz="1050">
                        <a:solidFill>
                          <a:schemeClr val="bg1"/>
                        </a:solidFill>
                        <a:effectLst/>
                        <a:latin typeface="Times New Roman"/>
                        <a:ea typeface="Arial"/>
                        <a:cs typeface="Times New Roman"/>
                      </a:endParaRPr>
                    </a:p>
                  </a:txBody>
                  <a:tcPr marL="51936" marR="51936" marT="0" marB="0" anchor="ctr">
                    <a:solidFill>
                      <a:srgbClr val="3278CC"/>
                    </a:solidFill>
                  </a:tcPr>
                </a:tc>
                <a:tc hMerge="1">
                  <a:txBody>
                    <a:bodyPr/>
                    <a:lstStyle/>
                    <a:p>
                      <a:endParaRPr lang="es-MX"/>
                    </a:p>
                  </a:txBody>
                  <a:tcPr/>
                </a:tc>
                <a:tc hMerge="1">
                  <a:txBody>
                    <a:bodyPr/>
                    <a:lstStyle/>
                    <a:p>
                      <a:endParaRPr lang="es-MX"/>
                    </a:p>
                  </a:txBody>
                  <a:tcPr/>
                </a:tc>
              </a:tr>
              <a:tr h="145999">
                <a:tc gridSpan="3">
                  <a:txBody>
                    <a:bodyPr/>
                    <a:lstStyle/>
                    <a:p>
                      <a:pPr algn="ctr">
                        <a:lnSpc>
                          <a:spcPct val="115000"/>
                        </a:lnSpc>
                        <a:spcAft>
                          <a:spcPts val="0"/>
                        </a:spcAft>
                      </a:pPr>
                      <a:r>
                        <a:rPr lang="es-MX" sz="1050" dirty="0">
                          <a:solidFill>
                            <a:schemeClr val="bg1"/>
                          </a:solidFill>
                          <a:effectLst/>
                        </a:rPr>
                        <a:t>Seminario de Tesis: 66 horas de trabajo de investigación para tesina,  equivalentes a 3 </a:t>
                      </a:r>
                      <a:r>
                        <a:rPr lang="es-MX" sz="1050" dirty="0" smtClean="0">
                          <a:solidFill>
                            <a:schemeClr val="bg1"/>
                          </a:solidFill>
                          <a:effectLst/>
                        </a:rPr>
                        <a:t>créditos</a:t>
                      </a:r>
                      <a:endParaRPr lang="es-MX" sz="1050" dirty="0">
                        <a:solidFill>
                          <a:schemeClr val="bg1"/>
                        </a:solidFill>
                        <a:effectLst/>
                        <a:latin typeface="Times New Roman"/>
                        <a:ea typeface="Arial"/>
                        <a:cs typeface="Times New Roman"/>
                      </a:endParaRPr>
                    </a:p>
                  </a:txBody>
                  <a:tcPr marL="51936" marR="51936" marT="0" marB="0" anchor="ctr">
                    <a:solidFill>
                      <a:srgbClr val="3278CC"/>
                    </a:solidFill>
                  </a:tcPr>
                </a:tc>
                <a:tc hMerge="1">
                  <a:txBody>
                    <a:bodyPr/>
                    <a:lstStyle/>
                    <a:p>
                      <a:endParaRPr lang="es-MX"/>
                    </a:p>
                  </a:txBody>
                  <a:tcPr/>
                </a:tc>
                <a:tc hMerge="1">
                  <a:txBody>
                    <a:bodyPr/>
                    <a:lstStyle/>
                    <a:p>
                      <a:endParaRPr lang="es-MX"/>
                    </a:p>
                  </a:txBody>
                  <a:tcPr/>
                </a:tc>
              </a:tr>
            </a:tbl>
          </a:graphicData>
        </a:graphic>
      </p:graphicFrame>
      <p:sp>
        <p:nvSpPr>
          <p:cNvPr id="4" name="1 Rectángulo"/>
          <p:cNvSpPr/>
          <p:nvPr/>
        </p:nvSpPr>
        <p:spPr>
          <a:xfrm>
            <a:off x="2814664" y="1011602"/>
            <a:ext cx="3528392" cy="430887"/>
          </a:xfrm>
          <a:prstGeom prst="rect">
            <a:avLst/>
          </a:prstGeom>
        </p:spPr>
        <p:txBody>
          <a:bodyPr wrap="square">
            <a:spAutoFit/>
          </a:bodyPr>
          <a:lstStyle/>
          <a:p>
            <a:pPr lvl="0" algn="ctr"/>
            <a:r>
              <a:rPr lang="es-MX" sz="2200" dirty="0" smtClean="0"/>
              <a:t> </a:t>
            </a:r>
            <a:r>
              <a:rPr lang="es-MX" sz="2200" b="1" dirty="0" smtClean="0">
                <a:solidFill>
                  <a:schemeClr val="accent1">
                    <a:lumMod val="50000"/>
                  </a:schemeClr>
                </a:solidFill>
                <a:latin typeface="Calibri" panose="020F0502020204030204" pitchFamily="34" charset="0"/>
              </a:rPr>
              <a:t>Plan de Estudios</a:t>
            </a:r>
            <a:endParaRPr lang="es-MX" sz="2200" dirty="0" smtClean="0">
              <a:solidFill>
                <a:schemeClr val="accent1">
                  <a:lumMod val="50000"/>
                </a:schemeClr>
              </a:solidFill>
              <a:latin typeface="Calibri" panose="020F0502020204030204" pitchFamily="34" charset="0"/>
            </a:endParaRPr>
          </a:p>
        </p:txBody>
      </p:sp>
      <p:sp>
        <p:nvSpPr>
          <p:cNvPr id="5" name="2 Título"/>
          <p:cNvSpPr txBox="1">
            <a:spLocks/>
          </p:cNvSpPr>
          <p:nvPr/>
        </p:nvSpPr>
        <p:spPr>
          <a:xfrm>
            <a:off x="20640" y="117200"/>
            <a:ext cx="7488832" cy="1008112"/>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600" b="1" dirty="0" smtClean="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4258003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19288" y="735087"/>
            <a:ext cx="2520280" cy="492443"/>
          </a:xfrm>
          <a:prstGeom prst="rect">
            <a:avLst/>
          </a:prstGeom>
        </p:spPr>
        <p:txBody>
          <a:bodyPr wrap="square">
            <a:spAutoFit/>
          </a:bodyPr>
          <a:lstStyle/>
          <a:p>
            <a:pPr algn="ctr"/>
            <a:r>
              <a:rPr lang="es-MX" sz="2600" dirty="0" smtClean="0">
                <a:solidFill>
                  <a:schemeClr val="accent4">
                    <a:lumMod val="50000"/>
                  </a:schemeClr>
                </a:solidFill>
              </a:rPr>
              <a:t> </a:t>
            </a:r>
            <a:r>
              <a:rPr lang="es-MX" sz="2600" b="1" dirty="0" smtClean="0">
                <a:solidFill>
                  <a:schemeClr val="accent4">
                    <a:lumMod val="50000"/>
                  </a:schemeClr>
                </a:solidFill>
                <a:latin typeface="Calibri" panose="020F0502020204030204" pitchFamily="34" charset="0"/>
              </a:rPr>
              <a:t>Admisión</a:t>
            </a:r>
            <a:endParaRPr lang="es-MX" sz="2600" dirty="0">
              <a:solidFill>
                <a:schemeClr val="accent4">
                  <a:lumMod val="50000"/>
                </a:schemeClr>
              </a:solidFill>
              <a:latin typeface="Calibri" panose="020F0502020204030204" pitchFamily="34" charset="0"/>
            </a:endParaRPr>
          </a:p>
        </p:txBody>
      </p:sp>
      <p:sp>
        <p:nvSpPr>
          <p:cNvPr id="5" name="4 Rectángulo"/>
          <p:cNvSpPr/>
          <p:nvPr/>
        </p:nvSpPr>
        <p:spPr>
          <a:xfrm>
            <a:off x="913880" y="1631697"/>
            <a:ext cx="7330528" cy="4893647"/>
          </a:xfrm>
          <a:prstGeom prst="rect">
            <a:avLst/>
          </a:prstGeom>
        </p:spPr>
        <p:txBody>
          <a:bodyPr wrap="square">
            <a:spAutoFit/>
          </a:bodyPr>
          <a:lstStyle/>
          <a:p>
            <a:r>
              <a:rPr lang="es-MX" sz="2400" b="1" dirty="0">
                <a:solidFill>
                  <a:schemeClr val="accent4">
                    <a:lumMod val="50000"/>
                  </a:schemeClr>
                </a:solidFill>
                <a:latin typeface="Calibri" panose="020F0502020204030204" pitchFamily="34" charset="0"/>
              </a:rPr>
              <a:t> </a:t>
            </a:r>
            <a:r>
              <a:rPr lang="es-MX" sz="2400" dirty="0">
                <a:solidFill>
                  <a:schemeClr val="accent4">
                    <a:lumMod val="50000"/>
                  </a:schemeClr>
                </a:solidFill>
                <a:latin typeface="Calibri" panose="020F0502020204030204" pitchFamily="34" charset="0"/>
              </a:rPr>
              <a:t>Existen dos tipos de estudiantes en la Maestría</a:t>
            </a:r>
            <a:r>
              <a:rPr lang="es-MX" sz="2400" dirty="0" smtClean="0">
                <a:solidFill>
                  <a:schemeClr val="accent4">
                    <a:lumMod val="50000"/>
                  </a:schemeClr>
                </a:solidFill>
                <a:latin typeface="Calibri" panose="020F0502020204030204" pitchFamily="34" charset="0"/>
              </a:rPr>
              <a:t>:</a:t>
            </a:r>
          </a:p>
          <a:p>
            <a:endParaRPr lang="es-MX" sz="2400" dirty="0">
              <a:solidFill>
                <a:schemeClr val="accent4">
                  <a:lumMod val="50000"/>
                </a:schemeClr>
              </a:solidFill>
              <a:latin typeface="Calibri" panose="020F0502020204030204" pitchFamily="34" charset="0"/>
            </a:endParaRPr>
          </a:p>
          <a:p>
            <a:pPr marL="342900" lvl="0" indent="-342900">
              <a:buFont typeface="Arial" panose="020B0604020202020204" pitchFamily="34" charset="0"/>
              <a:buChar char="•"/>
            </a:pPr>
            <a:r>
              <a:rPr lang="es-MX" sz="2400" dirty="0">
                <a:solidFill>
                  <a:schemeClr val="accent4">
                    <a:lumMod val="50000"/>
                  </a:schemeClr>
                </a:solidFill>
                <a:latin typeface="Calibri" panose="020F0502020204030204" pitchFamily="34" charset="0"/>
              </a:rPr>
              <a:t>Becarios de la Financiera Nacional de Desarrollo. </a:t>
            </a:r>
          </a:p>
          <a:p>
            <a:pPr lvl="1" algn="just"/>
            <a:r>
              <a:rPr lang="es-MX" sz="2400" dirty="0">
                <a:solidFill>
                  <a:schemeClr val="accent4">
                    <a:lumMod val="50000"/>
                  </a:schemeClr>
                </a:solidFill>
                <a:latin typeface="Calibri" panose="020F0502020204030204" pitchFamily="34" charset="0"/>
              </a:rPr>
              <a:t>Son aquellos que forman parte del personal en activo y acreditados por la Financiera Nacional. Las solicitudes y autorización de becas, se canalizan directamente a través del corporativo y/o de las oficinas regionales de esa entidad.</a:t>
            </a:r>
          </a:p>
          <a:p>
            <a:pPr marL="342900" lvl="0" indent="-342900">
              <a:buFont typeface="Arial" panose="020B0604020202020204" pitchFamily="34" charset="0"/>
              <a:buChar char="•"/>
            </a:pPr>
            <a:endParaRPr lang="es-MX" sz="2400" dirty="0" smtClean="0">
              <a:solidFill>
                <a:schemeClr val="accent4">
                  <a:lumMod val="50000"/>
                </a:schemeClr>
              </a:solidFill>
              <a:latin typeface="Calibri" panose="020F0502020204030204" pitchFamily="34" charset="0"/>
            </a:endParaRPr>
          </a:p>
          <a:p>
            <a:pPr marL="342900" lvl="0" indent="-342900">
              <a:buFont typeface="Arial" panose="020B0604020202020204" pitchFamily="34" charset="0"/>
              <a:buChar char="•"/>
            </a:pPr>
            <a:r>
              <a:rPr lang="es-MX" sz="2400" dirty="0" smtClean="0">
                <a:solidFill>
                  <a:schemeClr val="accent4">
                    <a:lumMod val="50000"/>
                  </a:schemeClr>
                </a:solidFill>
                <a:latin typeface="Calibri" panose="020F0502020204030204" pitchFamily="34" charset="0"/>
              </a:rPr>
              <a:t>Estudiantes </a:t>
            </a:r>
            <a:r>
              <a:rPr lang="es-MX" sz="2400" dirty="0">
                <a:solidFill>
                  <a:schemeClr val="accent4">
                    <a:lumMod val="50000"/>
                  </a:schemeClr>
                </a:solidFill>
                <a:latin typeface="Calibri" panose="020F0502020204030204" pitchFamily="34" charset="0"/>
              </a:rPr>
              <a:t>independientes</a:t>
            </a:r>
          </a:p>
          <a:p>
            <a:pPr lvl="1"/>
            <a:r>
              <a:rPr lang="es-MX" sz="2400" dirty="0">
                <a:solidFill>
                  <a:schemeClr val="accent4">
                    <a:lumMod val="50000"/>
                  </a:schemeClr>
                </a:solidFill>
                <a:latin typeface="Calibri" panose="020F0502020204030204" pitchFamily="34" charset="0"/>
              </a:rPr>
              <a:t>Son aquellas personas interesadas en cursar el programa de posgrado, y cubren directamente su colegiatura por módulo</a:t>
            </a:r>
            <a:r>
              <a:rPr lang="es-MX" sz="2400" dirty="0" smtClean="0">
                <a:solidFill>
                  <a:schemeClr val="accent4">
                    <a:lumMod val="50000"/>
                  </a:schemeClr>
                </a:solidFill>
                <a:latin typeface="Calibri" panose="020F0502020204030204" pitchFamily="34" charset="0"/>
              </a:rPr>
              <a:t>.</a:t>
            </a:r>
            <a:endParaRPr lang="es-MX" sz="24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557276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40768"/>
            <a:ext cx="3456384" cy="461665"/>
          </a:xfrm>
          <a:prstGeom prst="rect">
            <a:avLst/>
          </a:prstGeom>
        </p:spPr>
        <p:txBody>
          <a:bodyPr wrap="square">
            <a:spAutoFit/>
          </a:bodyPr>
          <a:lstStyle/>
          <a:p>
            <a:pPr lvl="0"/>
            <a:r>
              <a:rPr lang="es-MX" sz="2400" b="1" dirty="0" smtClean="0">
                <a:solidFill>
                  <a:schemeClr val="accent4">
                    <a:lumMod val="50000"/>
                  </a:schemeClr>
                </a:solidFill>
                <a:latin typeface="Calibri" panose="020F0502020204030204" pitchFamily="34" charset="0"/>
              </a:rPr>
              <a:t>Requisitos </a:t>
            </a:r>
            <a:r>
              <a:rPr lang="es-MX" sz="2400" b="1" dirty="0">
                <a:solidFill>
                  <a:schemeClr val="accent4">
                    <a:lumMod val="50000"/>
                  </a:schemeClr>
                </a:solidFill>
                <a:latin typeface="Calibri" panose="020F0502020204030204" pitchFamily="34" charset="0"/>
              </a:rPr>
              <a:t>de admisión</a:t>
            </a:r>
            <a:endParaRPr lang="es-MX" sz="2400" dirty="0">
              <a:solidFill>
                <a:schemeClr val="accent4">
                  <a:lumMod val="50000"/>
                </a:schemeClr>
              </a:solidFill>
              <a:latin typeface="Calibri" panose="020F0502020204030204" pitchFamily="34" charset="0"/>
            </a:endParaRPr>
          </a:p>
        </p:txBody>
      </p:sp>
      <p:sp>
        <p:nvSpPr>
          <p:cNvPr id="3" name="2 Título"/>
          <p:cNvSpPr>
            <a:spLocks noGrp="1"/>
          </p:cNvSpPr>
          <p:nvPr>
            <p:ph type="title"/>
          </p:nvPr>
        </p:nvSpPr>
        <p:spPr>
          <a:xfrm>
            <a:off x="179512" y="125760"/>
            <a:ext cx="7632848" cy="998984"/>
          </a:xfrm>
        </p:spPr>
        <p:txBody>
          <a:bodyPr>
            <a:noAutofit/>
          </a:bodyPr>
          <a:lstStyle/>
          <a:p>
            <a:pPr lvl="0"/>
            <a:r>
              <a:rPr lang="es-MX" sz="2600" b="1" i="1" dirty="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sp>
        <p:nvSpPr>
          <p:cNvPr id="4" name="3 Rectángulo"/>
          <p:cNvSpPr/>
          <p:nvPr/>
        </p:nvSpPr>
        <p:spPr>
          <a:xfrm>
            <a:off x="265808" y="2060848"/>
            <a:ext cx="4450208" cy="3785652"/>
          </a:xfrm>
          <a:prstGeom prst="rect">
            <a:avLst/>
          </a:prstGeom>
        </p:spPr>
        <p:txBody>
          <a:bodyPr wrap="square">
            <a:spAutoFit/>
          </a:bodyPr>
          <a:lstStyle/>
          <a:p>
            <a:r>
              <a:rPr lang="es-MX" sz="2000" dirty="0"/>
              <a:t> </a:t>
            </a:r>
          </a:p>
          <a:p>
            <a:pPr marL="342900" lvl="0" indent="-342900">
              <a:buFont typeface="+mj-lt"/>
              <a:buAutoNum type="arabicPeriod"/>
            </a:pPr>
            <a:r>
              <a:rPr lang="es-MX" sz="2000" dirty="0" smtClean="0">
                <a:solidFill>
                  <a:schemeClr val="accent4">
                    <a:lumMod val="50000"/>
                  </a:schemeClr>
                </a:solidFill>
                <a:latin typeface="Calibri" panose="020F0502020204030204" pitchFamily="34" charset="0"/>
              </a:rPr>
              <a:t>Solicitud </a:t>
            </a:r>
            <a:r>
              <a:rPr lang="es-MX" sz="2000" dirty="0">
                <a:solidFill>
                  <a:schemeClr val="accent4">
                    <a:lumMod val="50000"/>
                  </a:schemeClr>
                </a:solidFill>
                <a:latin typeface="Calibri" panose="020F0502020204030204" pitchFamily="34" charset="0"/>
              </a:rPr>
              <a:t>de admisión</a:t>
            </a:r>
          </a:p>
          <a:p>
            <a:pPr marL="342900" lvl="0" indent="-342900">
              <a:buFont typeface="+mj-lt"/>
              <a:buAutoNum type="arabicPeriod"/>
            </a:pPr>
            <a:r>
              <a:rPr lang="es-MX" sz="2000" dirty="0">
                <a:solidFill>
                  <a:schemeClr val="accent4">
                    <a:lumMod val="50000"/>
                  </a:schemeClr>
                </a:solidFill>
                <a:latin typeface="Calibri" panose="020F0502020204030204" pitchFamily="34" charset="0"/>
              </a:rPr>
              <a:t>Currículum Vitae</a:t>
            </a:r>
          </a:p>
          <a:p>
            <a:pPr marL="342900" lvl="0" indent="-342900">
              <a:buFont typeface="+mj-lt"/>
              <a:buAutoNum type="arabicPeriod"/>
            </a:pPr>
            <a:r>
              <a:rPr lang="es-MX" sz="2000" dirty="0">
                <a:solidFill>
                  <a:schemeClr val="accent4">
                    <a:lumMod val="50000"/>
                  </a:schemeClr>
                </a:solidFill>
                <a:latin typeface="Calibri" panose="020F0502020204030204" pitchFamily="34" charset="0"/>
              </a:rPr>
              <a:t>Título Profesional *</a:t>
            </a:r>
          </a:p>
          <a:p>
            <a:pPr marL="342900" lvl="0" indent="-342900">
              <a:buFont typeface="+mj-lt"/>
              <a:buAutoNum type="arabicPeriod"/>
            </a:pPr>
            <a:r>
              <a:rPr lang="es-MX" sz="2000" dirty="0">
                <a:solidFill>
                  <a:schemeClr val="accent4">
                    <a:lumMod val="50000"/>
                  </a:schemeClr>
                </a:solidFill>
                <a:latin typeface="Calibri" panose="020F0502020204030204" pitchFamily="34" charset="0"/>
              </a:rPr>
              <a:t>Constancia de calificaciones de la licenciatura (mínimo 7.5)</a:t>
            </a:r>
          </a:p>
          <a:p>
            <a:pPr marL="342900" lvl="0" indent="-342900">
              <a:buFont typeface="+mj-lt"/>
              <a:buAutoNum type="arabicPeriod"/>
            </a:pPr>
            <a:r>
              <a:rPr lang="es-MX" sz="2000" dirty="0">
                <a:solidFill>
                  <a:schemeClr val="accent4">
                    <a:lumMod val="50000"/>
                  </a:schemeClr>
                </a:solidFill>
                <a:latin typeface="Calibri" panose="020F0502020204030204" pitchFamily="34" charset="0"/>
              </a:rPr>
              <a:t>Acta de nacimiento</a:t>
            </a:r>
          </a:p>
          <a:p>
            <a:pPr marL="342900" lvl="0" indent="-342900">
              <a:buFont typeface="+mj-lt"/>
              <a:buAutoNum type="arabicPeriod"/>
            </a:pPr>
            <a:r>
              <a:rPr lang="es-MX" sz="2000" dirty="0">
                <a:solidFill>
                  <a:schemeClr val="accent4">
                    <a:lumMod val="50000"/>
                  </a:schemeClr>
                </a:solidFill>
                <a:latin typeface="Calibri" panose="020F0502020204030204" pitchFamily="34" charset="0"/>
              </a:rPr>
              <a:t>2 fotografías (infantil)</a:t>
            </a:r>
          </a:p>
          <a:p>
            <a:pPr marL="342900" lvl="0" indent="-342900">
              <a:buFont typeface="+mj-lt"/>
              <a:buAutoNum type="arabicPeriod"/>
            </a:pPr>
            <a:r>
              <a:rPr lang="es-MX" sz="2000" dirty="0">
                <a:solidFill>
                  <a:schemeClr val="accent4">
                    <a:lumMod val="50000"/>
                  </a:schemeClr>
                </a:solidFill>
                <a:latin typeface="Calibri" panose="020F0502020204030204" pitchFamily="34" charset="0"/>
              </a:rPr>
              <a:t>Certificado médico</a:t>
            </a:r>
          </a:p>
          <a:p>
            <a:r>
              <a:rPr lang="es-MX" sz="2000" dirty="0">
                <a:solidFill>
                  <a:schemeClr val="accent4">
                    <a:lumMod val="50000"/>
                  </a:schemeClr>
                </a:solidFill>
                <a:latin typeface="Calibri" panose="020F0502020204030204" pitchFamily="34" charset="0"/>
              </a:rPr>
              <a:t> </a:t>
            </a:r>
          </a:p>
          <a:p>
            <a:r>
              <a:rPr lang="es-MX" sz="2000" dirty="0">
                <a:solidFill>
                  <a:schemeClr val="accent4">
                    <a:lumMod val="50000"/>
                  </a:schemeClr>
                </a:solidFill>
                <a:latin typeface="Calibri" panose="020F0502020204030204" pitchFamily="34" charset="0"/>
              </a:rPr>
              <a:t>*De no contar con título de licenciatura, se extenderá Constancia de Diplomado.</a:t>
            </a:r>
          </a:p>
        </p:txBody>
      </p:sp>
      <p:pic>
        <p:nvPicPr>
          <p:cNvPr id="5" name="Imagen 4"/>
          <p:cNvPicPr>
            <a:picLocks noChangeAspect="1"/>
          </p:cNvPicPr>
          <p:nvPr/>
        </p:nvPicPr>
        <p:blipFill>
          <a:blip r:embed="rId2"/>
          <a:stretch>
            <a:fillRect/>
          </a:stretch>
        </p:blipFill>
        <p:spPr>
          <a:xfrm>
            <a:off x="4716016" y="1628800"/>
            <a:ext cx="4250192" cy="4869161"/>
          </a:xfrm>
          <a:prstGeom prst="rect">
            <a:avLst/>
          </a:prstGeom>
        </p:spPr>
      </p:pic>
    </p:spTree>
    <p:extLst>
      <p:ext uri="{BB962C8B-B14F-4D97-AF65-F5344CB8AC3E}">
        <p14:creationId xmlns:p14="http://schemas.microsoft.com/office/powerpoint/2010/main" val="2826815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1022551"/>
            <a:ext cx="4032448" cy="461665"/>
          </a:xfrm>
          <a:prstGeom prst="rect">
            <a:avLst/>
          </a:prstGeom>
        </p:spPr>
        <p:txBody>
          <a:bodyPr wrap="square">
            <a:spAutoFit/>
          </a:bodyPr>
          <a:lstStyle/>
          <a:p>
            <a:r>
              <a:rPr lang="es-MX" sz="2400" dirty="0" smtClean="0"/>
              <a:t> </a:t>
            </a:r>
            <a:r>
              <a:rPr lang="es-MX" sz="2400" b="1" i="1" dirty="0">
                <a:solidFill>
                  <a:schemeClr val="accent4">
                    <a:lumMod val="50000"/>
                  </a:schemeClr>
                </a:solidFill>
                <a:latin typeface="Calibri" panose="020F0502020204030204" pitchFamily="34" charset="0"/>
              </a:rPr>
              <a:t>Sedes y Fechas de </a:t>
            </a:r>
            <a:r>
              <a:rPr lang="es-MX" sz="2400" b="1" i="1" dirty="0" smtClean="0">
                <a:solidFill>
                  <a:schemeClr val="accent4">
                    <a:lumMod val="50000"/>
                  </a:schemeClr>
                </a:solidFill>
                <a:latin typeface="Calibri" panose="020F0502020204030204" pitchFamily="34" charset="0"/>
              </a:rPr>
              <a:t>Impartición</a:t>
            </a:r>
            <a:endParaRPr lang="es-MX" sz="2400" i="1" dirty="0">
              <a:solidFill>
                <a:schemeClr val="accent4">
                  <a:lumMod val="50000"/>
                </a:schemeClr>
              </a:solidFill>
              <a:latin typeface="Calibri" panose="020F0502020204030204" pitchFamily="34" charset="0"/>
            </a:endParaRPr>
          </a:p>
        </p:txBody>
      </p:sp>
      <p:sp>
        <p:nvSpPr>
          <p:cNvPr id="3" name="2 Título"/>
          <p:cNvSpPr>
            <a:spLocks noGrp="1"/>
          </p:cNvSpPr>
          <p:nvPr>
            <p:ph type="title"/>
          </p:nvPr>
        </p:nvSpPr>
        <p:spPr>
          <a:xfrm>
            <a:off x="0" y="125760"/>
            <a:ext cx="7812360" cy="494928"/>
          </a:xfrm>
        </p:spPr>
        <p:txBody>
          <a:bodyPr>
            <a:noAutofit/>
          </a:bodyPr>
          <a:lstStyle/>
          <a:p>
            <a:pPr lvl="0"/>
            <a:r>
              <a:rPr lang="es-MX" sz="2600" b="1" i="1" dirty="0" smtClean="0">
                <a:solidFill>
                  <a:schemeClr val="accent4">
                    <a:lumMod val="50000"/>
                  </a:schemeClr>
                </a:solidFill>
                <a:latin typeface="Calibri" panose="020F0502020204030204" pitchFamily="34" charset="0"/>
              </a:rPr>
              <a:t>MAESTRÍA TECNOLÓGICA </a:t>
            </a:r>
            <a:r>
              <a:rPr lang="es-MX" sz="2600" b="1" i="1" dirty="0">
                <a:solidFill>
                  <a:schemeClr val="accent4">
                    <a:lumMod val="50000"/>
                  </a:schemeClr>
                </a:solidFill>
                <a:latin typeface="Calibri" panose="020F0502020204030204" pitchFamily="34" charset="0"/>
              </a:rPr>
              <a:t>EN GESTIÓN FINANCIERA PARA </a:t>
            </a:r>
            <a:r>
              <a:rPr lang="es-MX" sz="2600" b="1" i="1" dirty="0" smtClean="0">
                <a:solidFill>
                  <a:schemeClr val="accent4">
                    <a:lumMod val="50000"/>
                  </a:schemeClr>
                </a:solidFill>
                <a:latin typeface="Calibri" panose="020F0502020204030204" pitchFamily="34" charset="0"/>
              </a:rPr>
              <a:t>EL </a:t>
            </a:r>
            <a:r>
              <a:rPr lang="es-MX" sz="2600" b="1" i="1" dirty="0">
                <a:solidFill>
                  <a:schemeClr val="accent4">
                    <a:lumMod val="50000"/>
                  </a:schemeClr>
                </a:solidFill>
                <a:latin typeface="Calibri" panose="020F0502020204030204" pitchFamily="34" charset="0"/>
              </a:rPr>
              <a:t>DESARROLLO RURAL</a:t>
            </a:r>
            <a:endParaRPr lang="es-MX" sz="2600" dirty="0">
              <a:solidFill>
                <a:schemeClr val="accent4">
                  <a:lumMod val="50000"/>
                </a:schemeClr>
              </a:solidFill>
              <a:latin typeface="Calibri" panose="020F0502020204030204" pitchFamily="34" charset="0"/>
            </a:endParaRPr>
          </a:p>
        </p:txBody>
      </p:sp>
      <p:sp>
        <p:nvSpPr>
          <p:cNvPr id="5" name="4 Rectángulo"/>
          <p:cNvSpPr/>
          <p:nvPr/>
        </p:nvSpPr>
        <p:spPr>
          <a:xfrm>
            <a:off x="251520" y="1561435"/>
            <a:ext cx="8640960" cy="1723549"/>
          </a:xfrm>
          <a:prstGeom prst="rect">
            <a:avLst/>
          </a:prstGeom>
        </p:spPr>
        <p:txBody>
          <a:bodyPr wrap="square">
            <a:spAutoFit/>
          </a:bodyPr>
          <a:lstStyle/>
          <a:p>
            <a:pPr algn="just"/>
            <a:r>
              <a:rPr lang="es-MX" sz="2000" dirty="0" smtClean="0">
                <a:solidFill>
                  <a:schemeClr val="accent4">
                    <a:lumMod val="50000"/>
                  </a:schemeClr>
                </a:solidFill>
                <a:latin typeface="Calibri" panose="020F0502020204030204" pitchFamily="34" charset="0"/>
              </a:rPr>
              <a:t>La </a:t>
            </a:r>
            <a:r>
              <a:rPr lang="es-MX" sz="2000" dirty="0">
                <a:solidFill>
                  <a:schemeClr val="accent4">
                    <a:lumMod val="50000"/>
                  </a:schemeClr>
                </a:solidFill>
                <a:latin typeface="Calibri" panose="020F0502020204030204" pitchFamily="34" charset="0"/>
              </a:rPr>
              <a:t>Maestría Tecnológica se imparte en varias sedes del país y cada módulo se da con fechas flexibles. </a:t>
            </a:r>
            <a:endParaRPr lang="es-MX" sz="2000" dirty="0" smtClean="0">
              <a:solidFill>
                <a:schemeClr val="accent4">
                  <a:lumMod val="50000"/>
                </a:schemeClr>
              </a:solidFill>
              <a:latin typeface="Calibri" panose="020F0502020204030204" pitchFamily="34" charset="0"/>
            </a:endParaRPr>
          </a:p>
          <a:p>
            <a:pPr algn="just"/>
            <a:endParaRPr lang="es-MX" sz="600" dirty="0">
              <a:solidFill>
                <a:schemeClr val="accent4">
                  <a:lumMod val="50000"/>
                </a:schemeClr>
              </a:solidFill>
              <a:latin typeface="Calibri" panose="020F0502020204030204" pitchFamily="34" charset="0"/>
            </a:endParaRPr>
          </a:p>
          <a:p>
            <a:pPr algn="just"/>
            <a:r>
              <a:rPr lang="es-MX" sz="2000" dirty="0" smtClean="0">
                <a:solidFill>
                  <a:schemeClr val="accent4">
                    <a:lumMod val="50000"/>
                  </a:schemeClr>
                </a:solidFill>
                <a:latin typeface="Calibri" panose="020F0502020204030204" pitchFamily="34" charset="0"/>
              </a:rPr>
              <a:t>El </a:t>
            </a:r>
            <a:r>
              <a:rPr lang="es-MX" sz="2000" dirty="0">
                <a:solidFill>
                  <a:schemeClr val="accent4">
                    <a:lumMod val="50000"/>
                  </a:schemeClr>
                </a:solidFill>
                <a:latin typeface="Calibri" panose="020F0502020204030204" pitchFamily="34" charset="0"/>
              </a:rPr>
              <a:t>Colegio de Postgraduados y la Financiera Nacional deciden de manera conjunta la sede y la fecha de inicio de los cuatro primeros módulos de la Maestría. El módulo V (tesina) se realiza de manera continua durante todo el año académico.</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404380"/>
            <a:ext cx="6364712" cy="3395900"/>
          </a:xfrm>
          <a:prstGeom prst="rect">
            <a:avLst/>
          </a:prstGeom>
        </p:spPr>
      </p:pic>
    </p:spTree>
    <p:extLst>
      <p:ext uri="{BB962C8B-B14F-4D97-AF65-F5344CB8AC3E}">
        <p14:creationId xmlns:p14="http://schemas.microsoft.com/office/powerpoint/2010/main" val="1040324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229755"/>
            <a:ext cx="1656183" cy="461665"/>
          </a:xfrm>
          <a:prstGeom prst="rect">
            <a:avLst/>
          </a:prstGeom>
        </p:spPr>
        <p:txBody>
          <a:bodyPr wrap="square">
            <a:spAutoFit/>
          </a:bodyPr>
          <a:lstStyle/>
          <a:p>
            <a:pPr lvl="0" algn="ctr"/>
            <a:r>
              <a:rPr lang="es-MX" sz="2400" dirty="0" smtClean="0"/>
              <a:t> </a:t>
            </a:r>
            <a:r>
              <a:rPr lang="es-MX" sz="2400" b="1" dirty="0" smtClean="0">
                <a:solidFill>
                  <a:schemeClr val="accent4">
                    <a:lumMod val="50000"/>
                  </a:schemeClr>
                </a:solidFill>
                <a:latin typeface="Calibri" panose="020F0502020204030204" pitchFamily="34" charset="0"/>
              </a:rPr>
              <a:t>Cuotas</a:t>
            </a:r>
            <a:endParaRPr lang="es-MX" sz="2400" dirty="0"/>
          </a:p>
        </p:txBody>
      </p:sp>
      <p:sp>
        <p:nvSpPr>
          <p:cNvPr id="3" name="2 Título"/>
          <p:cNvSpPr>
            <a:spLocks noGrp="1"/>
          </p:cNvSpPr>
          <p:nvPr>
            <p:ph type="title"/>
          </p:nvPr>
        </p:nvSpPr>
        <p:spPr>
          <a:xfrm>
            <a:off x="49216" y="125760"/>
            <a:ext cx="7272808" cy="998984"/>
          </a:xfrm>
        </p:spPr>
        <p:txBody>
          <a:bodyPr>
            <a:noAutofit/>
          </a:bodyPr>
          <a:lstStyle/>
          <a:p>
            <a:pPr lvl="0"/>
            <a:r>
              <a:rPr lang="es-MX" sz="2600" b="1" i="1" dirty="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sp>
        <p:nvSpPr>
          <p:cNvPr id="4" name="3 Rectángulo"/>
          <p:cNvSpPr/>
          <p:nvPr/>
        </p:nvSpPr>
        <p:spPr>
          <a:xfrm>
            <a:off x="251520" y="2046675"/>
            <a:ext cx="4104456" cy="4708981"/>
          </a:xfrm>
          <a:prstGeom prst="rect">
            <a:avLst/>
          </a:prstGeom>
        </p:spPr>
        <p:txBody>
          <a:bodyPr wrap="square">
            <a:spAutoFit/>
          </a:bodyPr>
          <a:lstStyle/>
          <a:p>
            <a:pPr lvl="0" algn="just"/>
            <a:r>
              <a:rPr lang="es-MX" sz="2000" dirty="0">
                <a:solidFill>
                  <a:schemeClr val="accent4">
                    <a:lumMod val="50000"/>
                  </a:schemeClr>
                </a:solidFill>
                <a:latin typeface="Calibri" panose="020F0502020204030204" pitchFamily="34" charset="0"/>
              </a:rPr>
              <a:t>Para becarios que sean personal en activo de la Financiera Nacional,  no existe cuota alguna para el estudiante (módulo I al IV</a:t>
            </a:r>
            <a:r>
              <a:rPr lang="es-MX" sz="2000" dirty="0" smtClean="0">
                <a:solidFill>
                  <a:schemeClr val="accent4">
                    <a:lumMod val="50000"/>
                  </a:schemeClr>
                </a:solidFill>
                <a:latin typeface="Calibri" panose="020F0502020204030204" pitchFamily="34" charset="0"/>
              </a:rPr>
              <a:t>)</a:t>
            </a:r>
          </a:p>
          <a:p>
            <a:pPr lvl="0" algn="just"/>
            <a:endParaRPr lang="es-MX" sz="2000" dirty="0">
              <a:solidFill>
                <a:schemeClr val="accent4">
                  <a:lumMod val="50000"/>
                </a:schemeClr>
              </a:solidFill>
              <a:latin typeface="Calibri" panose="020F0502020204030204" pitchFamily="34" charset="0"/>
            </a:endParaRPr>
          </a:p>
          <a:p>
            <a:pPr lvl="0" algn="just"/>
            <a:r>
              <a:rPr lang="es-MX" sz="2000" dirty="0">
                <a:solidFill>
                  <a:schemeClr val="accent4">
                    <a:lumMod val="50000"/>
                  </a:schemeClr>
                </a:solidFill>
                <a:latin typeface="Calibri" panose="020F0502020204030204" pitchFamily="34" charset="0"/>
              </a:rPr>
              <a:t>El costo por módulo es de $15,000.00 como alumno independiente</a:t>
            </a:r>
            <a:r>
              <a:rPr lang="es-MX" sz="2000" dirty="0" smtClean="0">
                <a:solidFill>
                  <a:schemeClr val="accent4">
                    <a:lumMod val="50000"/>
                  </a:schemeClr>
                </a:solidFill>
                <a:latin typeface="Calibri" panose="020F0502020204030204" pitchFamily="34" charset="0"/>
              </a:rPr>
              <a:t>.</a:t>
            </a:r>
          </a:p>
          <a:p>
            <a:pPr lvl="0" algn="just"/>
            <a:endParaRPr lang="es-MX" sz="2000" dirty="0">
              <a:solidFill>
                <a:schemeClr val="accent4">
                  <a:lumMod val="50000"/>
                </a:schemeClr>
              </a:solidFill>
              <a:latin typeface="Calibri" panose="020F0502020204030204" pitchFamily="34" charset="0"/>
            </a:endParaRPr>
          </a:p>
          <a:p>
            <a:pPr lvl="0" algn="just"/>
            <a:r>
              <a:rPr lang="es-MX" sz="2000" dirty="0">
                <a:solidFill>
                  <a:schemeClr val="accent4">
                    <a:lumMod val="50000"/>
                  </a:schemeClr>
                </a:solidFill>
                <a:latin typeface="Calibri" panose="020F0502020204030204" pitchFamily="34" charset="0"/>
              </a:rPr>
              <a:t>Para el personal de la Financiera Nacional que deje de pertenecer a la institución, el costo del módulo en curso será de $</a:t>
            </a:r>
            <a:r>
              <a:rPr lang="es-MX" sz="2000" dirty="0" smtClean="0">
                <a:solidFill>
                  <a:schemeClr val="accent4">
                    <a:lumMod val="50000"/>
                  </a:schemeClr>
                </a:solidFill>
                <a:latin typeface="Calibri" panose="020F0502020204030204" pitchFamily="34" charset="0"/>
              </a:rPr>
              <a:t>15,000.00</a:t>
            </a:r>
          </a:p>
          <a:p>
            <a:pPr lvl="0" algn="just"/>
            <a:endParaRPr lang="es-MX" sz="2000" dirty="0">
              <a:solidFill>
                <a:schemeClr val="accent4">
                  <a:lumMod val="50000"/>
                </a:schemeClr>
              </a:solidFill>
              <a:latin typeface="Calibri" panose="020F0502020204030204" pitchFamily="34" charset="0"/>
            </a:endParaRPr>
          </a:p>
          <a:p>
            <a:pPr algn="just"/>
            <a:r>
              <a:rPr lang="es-MX" sz="2000" u="sng" dirty="0">
                <a:solidFill>
                  <a:schemeClr val="accent4">
                    <a:lumMod val="50000"/>
                  </a:schemeClr>
                </a:solidFill>
                <a:latin typeface="Calibri" panose="020F0502020204030204" pitchFamily="34" charset="0"/>
              </a:rPr>
              <a:t>Nota</a:t>
            </a:r>
            <a:r>
              <a:rPr lang="es-MX" sz="2000" dirty="0">
                <a:solidFill>
                  <a:schemeClr val="accent4">
                    <a:lumMod val="50000"/>
                  </a:schemeClr>
                </a:solidFill>
                <a:latin typeface="Calibri" panose="020F0502020204030204" pitchFamily="34" charset="0"/>
              </a:rPr>
              <a:t>:  No existe cuota de inscripción.</a:t>
            </a:r>
          </a:p>
          <a:p>
            <a:pPr algn="just"/>
            <a:r>
              <a:rPr lang="es-MX" sz="2000" b="1" dirty="0">
                <a:solidFill>
                  <a:schemeClr val="accent4">
                    <a:lumMod val="50000"/>
                  </a:schemeClr>
                </a:solidFill>
                <a:latin typeface="Calibri" panose="020F0502020204030204" pitchFamily="34" charset="0"/>
              </a:rPr>
              <a:t> </a:t>
            </a:r>
            <a:endParaRPr lang="es-MX" sz="2000" dirty="0">
              <a:solidFill>
                <a:schemeClr val="accent4">
                  <a:lumMod val="50000"/>
                </a:schemeClr>
              </a:solidFill>
              <a:latin typeface="Calibri" panose="020F0502020204030204" pitchFamily="34" charset="0"/>
            </a:endParaRPr>
          </a:p>
        </p:txBody>
      </p:sp>
      <p:sp>
        <p:nvSpPr>
          <p:cNvPr id="5" name="1 Rectángulo"/>
          <p:cNvSpPr/>
          <p:nvPr/>
        </p:nvSpPr>
        <p:spPr>
          <a:xfrm>
            <a:off x="4788024" y="1124744"/>
            <a:ext cx="4248472" cy="830997"/>
          </a:xfrm>
          <a:prstGeom prst="rect">
            <a:avLst/>
          </a:prstGeom>
        </p:spPr>
        <p:txBody>
          <a:bodyPr wrap="square">
            <a:spAutoFit/>
          </a:bodyPr>
          <a:lstStyle/>
          <a:p>
            <a:pPr algn="ctr"/>
            <a:r>
              <a:rPr lang="es-MX" sz="2400" dirty="0" smtClean="0"/>
              <a:t> </a:t>
            </a:r>
            <a:r>
              <a:rPr lang="es-MX" sz="2400" b="1" dirty="0">
                <a:solidFill>
                  <a:schemeClr val="accent4">
                    <a:lumMod val="50000"/>
                  </a:schemeClr>
                </a:solidFill>
                <a:latin typeface="Calibri" panose="020F0502020204030204" pitchFamily="34" charset="0"/>
              </a:rPr>
              <a:t>Requisitos para obtener el grado de Maestría Tecnológica</a:t>
            </a:r>
          </a:p>
        </p:txBody>
      </p:sp>
      <p:sp>
        <p:nvSpPr>
          <p:cNvPr id="6" name="4 Rectángulo"/>
          <p:cNvSpPr/>
          <p:nvPr/>
        </p:nvSpPr>
        <p:spPr>
          <a:xfrm>
            <a:off x="4716016" y="2124139"/>
            <a:ext cx="4320480" cy="4401205"/>
          </a:xfrm>
          <a:prstGeom prst="rect">
            <a:avLst/>
          </a:prstGeom>
        </p:spPr>
        <p:txBody>
          <a:bodyPr wrap="square">
            <a:spAutoFit/>
          </a:bodyPr>
          <a:lstStyle/>
          <a:p>
            <a:pPr marL="342900" lvl="0" indent="-342900">
              <a:buFont typeface="Arial" panose="020B0604020202020204" pitchFamily="34" charset="0"/>
              <a:buChar char="•"/>
            </a:pPr>
            <a:r>
              <a:rPr lang="es-MX" sz="2000" dirty="0" smtClean="0">
                <a:solidFill>
                  <a:schemeClr val="accent4">
                    <a:lumMod val="50000"/>
                  </a:schemeClr>
                </a:solidFill>
                <a:latin typeface="Calibri" panose="020F0502020204030204" pitchFamily="34" charset="0"/>
              </a:rPr>
              <a:t>Acreditar </a:t>
            </a:r>
            <a:r>
              <a:rPr lang="es-MX" sz="2000" dirty="0">
                <a:solidFill>
                  <a:schemeClr val="accent4">
                    <a:lumMod val="50000"/>
                  </a:schemeClr>
                </a:solidFill>
                <a:latin typeface="Calibri" panose="020F0502020204030204" pitchFamily="34" charset="0"/>
              </a:rPr>
              <a:t>título de </a:t>
            </a:r>
            <a:r>
              <a:rPr lang="es-MX" sz="2000" dirty="0" smtClean="0">
                <a:solidFill>
                  <a:schemeClr val="accent4">
                    <a:lumMod val="50000"/>
                  </a:schemeClr>
                </a:solidFill>
                <a:latin typeface="Calibri" panose="020F0502020204030204" pitchFamily="34" charset="0"/>
              </a:rPr>
              <a:t>licenciatura</a:t>
            </a:r>
          </a:p>
          <a:p>
            <a:pPr marL="342900" lvl="0" indent="-342900">
              <a:buFont typeface="Arial" panose="020B0604020202020204" pitchFamily="34" charset="0"/>
              <a:buChar char="•"/>
            </a:pPr>
            <a:endParaRPr lang="es-MX" sz="800" dirty="0" smtClean="0">
              <a:solidFill>
                <a:schemeClr val="accent4">
                  <a:lumMod val="50000"/>
                </a:schemeClr>
              </a:solidFill>
              <a:latin typeface="Calibri" panose="020F0502020204030204" pitchFamily="34" charset="0"/>
            </a:endParaRPr>
          </a:p>
          <a:p>
            <a:pPr marL="342900" lvl="0" indent="-342900">
              <a:buFont typeface="Arial" panose="020B0604020202020204" pitchFamily="34" charset="0"/>
              <a:buChar char="•"/>
            </a:pPr>
            <a:r>
              <a:rPr lang="es-MX" sz="2000" dirty="0" smtClean="0">
                <a:solidFill>
                  <a:schemeClr val="accent4">
                    <a:lumMod val="50000"/>
                  </a:schemeClr>
                </a:solidFill>
                <a:latin typeface="Calibri" panose="020F0502020204030204" pitchFamily="34" charset="0"/>
              </a:rPr>
              <a:t>Haber </a:t>
            </a:r>
            <a:r>
              <a:rPr lang="es-MX" sz="2000" dirty="0">
                <a:solidFill>
                  <a:schemeClr val="accent4">
                    <a:lumMod val="50000"/>
                  </a:schemeClr>
                </a:solidFill>
                <a:latin typeface="Calibri" panose="020F0502020204030204" pitchFamily="34" charset="0"/>
              </a:rPr>
              <a:t>realizado actividades académicas que cubran la totalidad de los créditos</a:t>
            </a:r>
            <a:r>
              <a:rPr lang="es-MX" sz="2000" dirty="0" smtClean="0">
                <a:solidFill>
                  <a:schemeClr val="accent4">
                    <a:lumMod val="50000"/>
                  </a:schemeClr>
                </a:solidFill>
                <a:latin typeface="Calibri" panose="020F0502020204030204" pitchFamily="34" charset="0"/>
              </a:rPr>
              <a:t>.</a:t>
            </a:r>
          </a:p>
          <a:p>
            <a:pPr marL="342900" lvl="0" indent="-342900">
              <a:buFont typeface="Arial" panose="020B0604020202020204" pitchFamily="34" charset="0"/>
              <a:buChar char="•"/>
            </a:pPr>
            <a:endParaRPr lang="es-MX" sz="800" dirty="0" smtClean="0">
              <a:solidFill>
                <a:schemeClr val="accent4">
                  <a:lumMod val="50000"/>
                </a:schemeClr>
              </a:solidFill>
              <a:latin typeface="Calibri" panose="020F0502020204030204" pitchFamily="34" charset="0"/>
            </a:endParaRPr>
          </a:p>
          <a:p>
            <a:pPr marL="342900" lvl="0" indent="-342900">
              <a:buFont typeface="Arial" panose="020B0604020202020204" pitchFamily="34" charset="0"/>
              <a:buChar char="•"/>
            </a:pPr>
            <a:r>
              <a:rPr lang="es-MX" sz="2000" dirty="0" smtClean="0">
                <a:solidFill>
                  <a:schemeClr val="accent4">
                    <a:lumMod val="50000"/>
                  </a:schemeClr>
                </a:solidFill>
                <a:latin typeface="Calibri" panose="020F0502020204030204" pitchFamily="34" charset="0"/>
              </a:rPr>
              <a:t>Haber </a:t>
            </a:r>
            <a:r>
              <a:rPr lang="es-MX" sz="2000" dirty="0">
                <a:solidFill>
                  <a:schemeClr val="accent4">
                    <a:lumMod val="50000"/>
                  </a:schemeClr>
                </a:solidFill>
                <a:latin typeface="Calibri" panose="020F0502020204030204" pitchFamily="34" charset="0"/>
              </a:rPr>
              <a:t>aprobado los cursos necesarios con calificación mínima de 8.0 </a:t>
            </a:r>
            <a:r>
              <a:rPr lang="es-MX" sz="2000" dirty="0" smtClean="0">
                <a:solidFill>
                  <a:schemeClr val="accent4">
                    <a:lumMod val="50000"/>
                  </a:schemeClr>
                </a:solidFill>
                <a:latin typeface="Calibri" panose="020F0502020204030204" pitchFamily="34" charset="0"/>
              </a:rPr>
              <a:t> (</a:t>
            </a:r>
            <a:r>
              <a:rPr lang="es-MX" sz="2000" dirty="0">
                <a:solidFill>
                  <a:schemeClr val="accent4">
                    <a:lumMod val="50000"/>
                  </a:schemeClr>
                </a:solidFill>
                <a:latin typeface="Calibri" panose="020F0502020204030204" pitchFamily="34" charset="0"/>
              </a:rPr>
              <a:t>en una escala del 0 al 10</a:t>
            </a:r>
            <a:r>
              <a:rPr lang="es-MX" sz="2000" dirty="0" smtClean="0">
                <a:solidFill>
                  <a:schemeClr val="accent4">
                    <a:lumMod val="50000"/>
                  </a:schemeClr>
                </a:solidFill>
                <a:latin typeface="Calibri" panose="020F0502020204030204" pitchFamily="34" charset="0"/>
              </a:rPr>
              <a:t>)</a:t>
            </a:r>
          </a:p>
          <a:p>
            <a:pPr marL="342900" lvl="0" indent="-342900">
              <a:buFont typeface="Arial" panose="020B0604020202020204" pitchFamily="34" charset="0"/>
              <a:buChar char="•"/>
            </a:pPr>
            <a:endParaRPr lang="es-MX" sz="800" dirty="0" smtClean="0">
              <a:solidFill>
                <a:schemeClr val="accent4">
                  <a:lumMod val="50000"/>
                </a:schemeClr>
              </a:solidFill>
              <a:latin typeface="Calibri" panose="020F0502020204030204" pitchFamily="34" charset="0"/>
            </a:endParaRPr>
          </a:p>
          <a:p>
            <a:pPr marL="342900" lvl="0" indent="-342900">
              <a:buFont typeface="Arial" panose="020B0604020202020204" pitchFamily="34" charset="0"/>
              <a:buChar char="•"/>
            </a:pPr>
            <a:r>
              <a:rPr lang="es-MX" sz="2000" dirty="0" smtClean="0">
                <a:solidFill>
                  <a:schemeClr val="accent4">
                    <a:lumMod val="50000"/>
                  </a:schemeClr>
                </a:solidFill>
                <a:latin typeface="Calibri" panose="020F0502020204030204" pitchFamily="34" charset="0"/>
              </a:rPr>
              <a:t>Presentar </a:t>
            </a:r>
            <a:r>
              <a:rPr lang="es-MX" sz="2000" dirty="0">
                <a:solidFill>
                  <a:schemeClr val="accent4">
                    <a:lumMod val="50000"/>
                  </a:schemeClr>
                </a:solidFill>
                <a:latin typeface="Calibri" panose="020F0502020204030204" pitchFamily="34" charset="0"/>
              </a:rPr>
              <a:t>tesina escrita y aprobada por su Consejo </a:t>
            </a:r>
            <a:r>
              <a:rPr lang="es-MX" sz="2000" dirty="0" smtClean="0">
                <a:solidFill>
                  <a:schemeClr val="accent4">
                    <a:lumMod val="50000"/>
                  </a:schemeClr>
                </a:solidFill>
                <a:latin typeface="Calibri" panose="020F0502020204030204" pitchFamily="34" charset="0"/>
              </a:rPr>
              <a:t>Particular</a:t>
            </a:r>
          </a:p>
          <a:p>
            <a:pPr marL="342900" lvl="0" indent="-342900">
              <a:buFont typeface="Arial" panose="020B0604020202020204" pitchFamily="34" charset="0"/>
              <a:buChar char="•"/>
            </a:pPr>
            <a:endParaRPr lang="es-MX" sz="800" dirty="0">
              <a:solidFill>
                <a:schemeClr val="accent4">
                  <a:lumMod val="50000"/>
                </a:schemeClr>
              </a:solidFill>
              <a:latin typeface="Calibri" panose="020F0502020204030204" pitchFamily="34" charset="0"/>
            </a:endParaRPr>
          </a:p>
          <a:p>
            <a:pPr marL="342900" lvl="0" indent="-342900">
              <a:buFont typeface="Arial" panose="020B0604020202020204" pitchFamily="34" charset="0"/>
              <a:buChar char="•"/>
            </a:pPr>
            <a:r>
              <a:rPr lang="es-MX" sz="2000" dirty="0" smtClean="0">
                <a:solidFill>
                  <a:schemeClr val="accent4">
                    <a:lumMod val="50000"/>
                  </a:schemeClr>
                </a:solidFill>
                <a:latin typeface="Calibri" panose="020F0502020204030204" pitchFamily="34" charset="0"/>
              </a:rPr>
              <a:t>Defensa oral de la tesina</a:t>
            </a:r>
          </a:p>
          <a:p>
            <a:pPr marL="342900" lvl="0" indent="-342900">
              <a:buFont typeface="Arial" panose="020B0604020202020204" pitchFamily="34" charset="0"/>
              <a:buChar char="•"/>
            </a:pPr>
            <a:endParaRPr lang="es-MX" sz="800" dirty="0">
              <a:solidFill>
                <a:schemeClr val="accent4">
                  <a:lumMod val="50000"/>
                </a:schemeClr>
              </a:solidFill>
              <a:latin typeface="Calibri" panose="020F0502020204030204" pitchFamily="34" charset="0"/>
            </a:endParaRPr>
          </a:p>
          <a:p>
            <a:pPr marL="342900" lvl="0" indent="-342900">
              <a:buFont typeface="Arial" panose="020B0604020202020204" pitchFamily="34" charset="0"/>
              <a:buChar char="•"/>
            </a:pPr>
            <a:r>
              <a:rPr lang="es-MX" sz="2000" dirty="0">
                <a:solidFill>
                  <a:schemeClr val="accent4">
                    <a:lumMod val="50000"/>
                  </a:schemeClr>
                </a:solidFill>
                <a:latin typeface="Calibri" panose="020F0502020204030204" pitchFamily="34" charset="0"/>
              </a:rPr>
              <a:t>Demás requisitos que establezca el Colegio de Postgraduados</a:t>
            </a:r>
          </a:p>
        </p:txBody>
      </p:sp>
    </p:spTree>
    <p:extLst>
      <p:ext uri="{BB962C8B-B14F-4D97-AF65-F5344CB8AC3E}">
        <p14:creationId xmlns:p14="http://schemas.microsoft.com/office/powerpoint/2010/main" val="391699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0392" y="1583757"/>
            <a:ext cx="8350549" cy="461665"/>
          </a:xfrm>
          <a:prstGeom prst="rect">
            <a:avLst/>
          </a:prstGeom>
        </p:spPr>
        <p:txBody>
          <a:bodyPr wrap="square">
            <a:spAutoFit/>
          </a:bodyPr>
          <a:lstStyle/>
          <a:p>
            <a:pPr lvl="0" algn="ctr"/>
            <a:r>
              <a:rPr lang="es-MX" sz="2400" b="1" dirty="0">
                <a:solidFill>
                  <a:schemeClr val="accent4">
                    <a:lumMod val="50000"/>
                  </a:schemeClr>
                </a:solidFill>
                <a:latin typeface="Calibri" panose="020F0502020204030204" pitchFamily="34" charset="0"/>
              </a:rPr>
              <a:t>Información y datos de contacto</a:t>
            </a:r>
          </a:p>
        </p:txBody>
      </p:sp>
      <p:sp>
        <p:nvSpPr>
          <p:cNvPr id="3" name="2 Título"/>
          <p:cNvSpPr>
            <a:spLocks noGrp="1"/>
          </p:cNvSpPr>
          <p:nvPr>
            <p:ph type="title"/>
          </p:nvPr>
        </p:nvSpPr>
        <p:spPr>
          <a:xfrm>
            <a:off x="49784" y="125759"/>
            <a:ext cx="7128792" cy="1156067"/>
          </a:xfrm>
        </p:spPr>
        <p:txBody>
          <a:bodyPr>
            <a:noAutofit/>
          </a:bodyPr>
          <a:lstStyle/>
          <a:p>
            <a:pPr lvl="0"/>
            <a:r>
              <a:rPr lang="es-MX" sz="2600" b="1" i="1" dirty="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sp>
        <p:nvSpPr>
          <p:cNvPr id="4" name="3 Rectángulo"/>
          <p:cNvSpPr/>
          <p:nvPr/>
        </p:nvSpPr>
        <p:spPr>
          <a:xfrm>
            <a:off x="611560" y="1997839"/>
            <a:ext cx="7632848" cy="4154984"/>
          </a:xfrm>
          <a:prstGeom prst="rect">
            <a:avLst/>
          </a:prstGeom>
        </p:spPr>
        <p:txBody>
          <a:bodyPr wrap="square">
            <a:spAutoFit/>
          </a:bodyPr>
          <a:lstStyle/>
          <a:p>
            <a:pPr algn="ctr"/>
            <a:r>
              <a:rPr lang="es-MX" sz="2400" b="1" dirty="0">
                <a:solidFill>
                  <a:schemeClr val="accent4">
                    <a:lumMod val="50000"/>
                  </a:schemeClr>
                </a:solidFill>
              </a:rPr>
              <a:t> </a:t>
            </a:r>
            <a:endParaRPr lang="es-MX" sz="2400" dirty="0">
              <a:solidFill>
                <a:schemeClr val="accent4">
                  <a:lumMod val="50000"/>
                </a:schemeClr>
              </a:solidFill>
            </a:endParaRPr>
          </a:p>
          <a:p>
            <a:pPr algn="ctr"/>
            <a:r>
              <a:rPr lang="es-MX" sz="2400" b="1" dirty="0"/>
              <a:t> </a:t>
            </a:r>
            <a:r>
              <a:rPr lang="es-MX" sz="2400" b="1" dirty="0" smtClean="0">
                <a:solidFill>
                  <a:schemeClr val="accent4">
                    <a:lumMod val="50000"/>
                  </a:schemeClr>
                </a:solidFill>
                <a:latin typeface="Calibri" panose="020F0502020204030204" pitchFamily="34" charset="0"/>
              </a:rPr>
              <a:t>Dra</a:t>
            </a:r>
            <a:r>
              <a:rPr lang="es-MX" sz="2400" b="1" dirty="0">
                <a:solidFill>
                  <a:schemeClr val="accent4">
                    <a:lumMod val="50000"/>
                  </a:schemeClr>
                </a:solidFill>
                <a:latin typeface="Calibri" panose="020F0502020204030204" pitchFamily="34" charset="0"/>
              </a:rPr>
              <a:t>. Brenda Trejo Téllez</a:t>
            </a:r>
            <a:endParaRPr lang="es-MX" sz="2400" dirty="0">
              <a:solidFill>
                <a:schemeClr val="accent4">
                  <a:lumMod val="50000"/>
                </a:schemeClr>
              </a:solidFill>
              <a:latin typeface="Calibri" panose="020F0502020204030204" pitchFamily="34" charset="0"/>
            </a:endParaRPr>
          </a:p>
          <a:p>
            <a:pPr algn="ctr"/>
            <a:r>
              <a:rPr lang="es-MX" sz="2400" b="1" dirty="0">
                <a:solidFill>
                  <a:schemeClr val="accent4">
                    <a:lumMod val="50000"/>
                  </a:schemeClr>
                </a:solidFill>
                <a:latin typeface="Calibri" panose="020F0502020204030204" pitchFamily="34" charset="0"/>
              </a:rPr>
              <a:t>Subdirección de Educación</a:t>
            </a:r>
            <a:endParaRPr lang="es-MX" sz="2400" dirty="0">
              <a:solidFill>
                <a:schemeClr val="accent4">
                  <a:lumMod val="50000"/>
                </a:schemeClr>
              </a:solidFill>
              <a:latin typeface="Calibri" panose="020F0502020204030204" pitchFamily="34" charset="0"/>
            </a:endParaRPr>
          </a:p>
          <a:p>
            <a:pPr algn="ctr"/>
            <a:r>
              <a:rPr lang="es-MX" sz="2400" b="1" dirty="0">
                <a:solidFill>
                  <a:schemeClr val="accent4">
                    <a:lumMod val="50000"/>
                  </a:schemeClr>
                </a:solidFill>
                <a:latin typeface="Calibri" panose="020F0502020204030204" pitchFamily="34" charset="0"/>
              </a:rPr>
              <a:t>Campus San Luis Potosí</a:t>
            </a:r>
            <a:endParaRPr lang="es-MX" sz="2400" dirty="0">
              <a:solidFill>
                <a:schemeClr val="accent4">
                  <a:lumMod val="50000"/>
                </a:schemeClr>
              </a:solidFill>
              <a:latin typeface="Calibri" panose="020F0502020204030204" pitchFamily="34" charset="0"/>
            </a:endParaRPr>
          </a:p>
          <a:p>
            <a:pPr algn="ctr"/>
            <a:r>
              <a:rPr lang="es-MX" sz="2400" b="1" u="sng" dirty="0" smtClean="0">
                <a:solidFill>
                  <a:schemeClr val="bg1">
                    <a:lumMod val="95000"/>
                    <a:lumOff val="5000"/>
                  </a:schemeClr>
                </a:solidFill>
              </a:rPr>
              <a:t>brendat@colpos.mx</a:t>
            </a:r>
          </a:p>
          <a:p>
            <a:pPr algn="ctr"/>
            <a:endParaRPr lang="es-MX" sz="2400" b="1" u="sng" dirty="0" smtClean="0"/>
          </a:p>
          <a:p>
            <a:pPr algn="ctr"/>
            <a:endParaRPr lang="es-MX" sz="2400" b="1" u="sng" dirty="0"/>
          </a:p>
          <a:p>
            <a:pPr algn="ctr"/>
            <a:r>
              <a:rPr lang="es-MX" sz="2400" b="1" dirty="0" smtClean="0">
                <a:solidFill>
                  <a:schemeClr val="accent4">
                    <a:lumMod val="50000"/>
                  </a:schemeClr>
                </a:solidFill>
                <a:latin typeface="Calibri" panose="020F0502020204030204" pitchFamily="34" charset="0"/>
              </a:rPr>
              <a:t>Dr</a:t>
            </a:r>
            <a:r>
              <a:rPr lang="es-MX" sz="2400" b="1" dirty="0">
                <a:solidFill>
                  <a:schemeClr val="accent4">
                    <a:lumMod val="50000"/>
                  </a:schemeClr>
                </a:solidFill>
                <a:latin typeface="Calibri" panose="020F0502020204030204" pitchFamily="34" charset="0"/>
              </a:rPr>
              <a:t>. Benjamín Figueroa Sandoval</a:t>
            </a:r>
            <a:endParaRPr lang="es-MX" sz="2400" dirty="0">
              <a:solidFill>
                <a:schemeClr val="accent4">
                  <a:lumMod val="50000"/>
                </a:schemeClr>
              </a:solidFill>
              <a:latin typeface="Calibri" panose="020F0502020204030204" pitchFamily="34" charset="0"/>
            </a:endParaRPr>
          </a:p>
          <a:p>
            <a:pPr algn="ctr"/>
            <a:r>
              <a:rPr lang="es-MX" sz="2400" b="1" dirty="0">
                <a:solidFill>
                  <a:schemeClr val="accent4">
                    <a:lumMod val="50000"/>
                  </a:schemeClr>
                </a:solidFill>
                <a:latin typeface="Calibri" panose="020F0502020204030204" pitchFamily="34" charset="0"/>
              </a:rPr>
              <a:t>Coordinador General</a:t>
            </a:r>
            <a:endParaRPr lang="es-MX" sz="2400" dirty="0">
              <a:solidFill>
                <a:schemeClr val="accent4">
                  <a:lumMod val="50000"/>
                </a:schemeClr>
              </a:solidFill>
              <a:latin typeface="Calibri" panose="020F0502020204030204" pitchFamily="34" charset="0"/>
            </a:endParaRPr>
          </a:p>
          <a:p>
            <a:pPr algn="ctr"/>
            <a:r>
              <a:rPr lang="es-MX" sz="2400" b="1" u="sng" dirty="0" smtClean="0">
                <a:solidFill>
                  <a:schemeClr val="bg1">
                    <a:lumMod val="95000"/>
                    <a:lumOff val="5000"/>
                  </a:schemeClr>
                </a:solidFill>
              </a:rPr>
              <a:t>benjamin@colpos.mx</a:t>
            </a:r>
            <a:endParaRPr lang="es-MX" sz="2400" dirty="0">
              <a:solidFill>
                <a:schemeClr val="bg1">
                  <a:lumMod val="95000"/>
                  <a:lumOff val="5000"/>
                </a:schemeClr>
              </a:solidFill>
            </a:endParaRPr>
          </a:p>
          <a:p>
            <a:pPr algn="ctr"/>
            <a:endParaRPr lang="es-MX" sz="2400" dirty="0"/>
          </a:p>
        </p:txBody>
      </p:sp>
    </p:spTree>
    <p:extLst>
      <p:ext uri="{BB962C8B-B14F-4D97-AF65-F5344CB8AC3E}">
        <p14:creationId xmlns:p14="http://schemas.microsoft.com/office/powerpoint/2010/main" val="269262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0211"/>
            <a:ext cx="3672408" cy="6509474"/>
          </a:xfrm>
          <a:prstGeom prst="rect">
            <a:avLst/>
          </a:prstGeom>
        </p:spPr>
        <p:txBody>
          <a:bodyPr wrap="square">
            <a:spAutoFit/>
          </a:bodyPr>
          <a:lstStyle/>
          <a:p>
            <a:r>
              <a:rPr lang="es-MX" sz="2400" b="1" i="1" dirty="0" smtClean="0">
                <a:solidFill>
                  <a:schemeClr val="accent4">
                    <a:lumMod val="50000"/>
                  </a:schemeClr>
                </a:solidFill>
                <a:latin typeface="Calibri" panose="020F0502020204030204" pitchFamily="34" charset="0"/>
              </a:rPr>
              <a:t>PRESENTACIÓN</a:t>
            </a:r>
            <a:endParaRPr lang="es-MX" sz="2400" dirty="0">
              <a:solidFill>
                <a:schemeClr val="accent4">
                  <a:lumMod val="50000"/>
                </a:schemeClr>
              </a:solidFill>
              <a:latin typeface="Calibri" panose="020F0502020204030204" pitchFamily="34" charset="0"/>
            </a:endParaRPr>
          </a:p>
          <a:p>
            <a:r>
              <a:rPr lang="es-MX" b="1" dirty="0">
                <a:solidFill>
                  <a:schemeClr val="accent4">
                    <a:lumMod val="50000"/>
                  </a:schemeClr>
                </a:solidFill>
              </a:rPr>
              <a:t> </a:t>
            </a:r>
            <a:endParaRPr lang="es-MX" dirty="0">
              <a:solidFill>
                <a:schemeClr val="accent4">
                  <a:lumMod val="50000"/>
                </a:schemeClr>
              </a:solidFill>
            </a:endParaRPr>
          </a:p>
          <a:p>
            <a:pPr algn="just"/>
            <a:r>
              <a:rPr lang="es-MX" sz="1500" dirty="0">
                <a:solidFill>
                  <a:schemeClr val="accent4">
                    <a:lumMod val="50000"/>
                  </a:schemeClr>
                </a:solidFill>
                <a:latin typeface="Calibri" panose="020F0502020204030204" pitchFamily="34" charset="0"/>
              </a:rPr>
              <a:t>El Colegio de Postgraduados y la Financiera Nacional de Desarrollo Agropecuario, Rural, Forestal y Pesquero establecieron una alianza para la ejecución de un proyecto nacional de formación de recursos humanos encaminado al desarrollo rural sustentable a través de la impartición en el país de dos maestrías tecnológicas</a:t>
            </a:r>
            <a:r>
              <a:rPr lang="es-MX" sz="1500" dirty="0" smtClean="0">
                <a:solidFill>
                  <a:schemeClr val="accent4">
                    <a:lumMod val="50000"/>
                  </a:schemeClr>
                </a:solidFill>
                <a:latin typeface="Calibri" panose="020F0502020204030204" pitchFamily="34" charset="0"/>
              </a:rPr>
              <a:t>.</a:t>
            </a:r>
          </a:p>
          <a:p>
            <a:pPr algn="just"/>
            <a:endParaRPr lang="es-MX" sz="1500" dirty="0">
              <a:solidFill>
                <a:schemeClr val="accent4">
                  <a:lumMod val="50000"/>
                </a:schemeClr>
              </a:solidFill>
              <a:latin typeface="Calibri" panose="020F0502020204030204" pitchFamily="34" charset="0"/>
            </a:endParaRPr>
          </a:p>
          <a:p>
            <a:pPr algn="just"/>
            <a:r>
              <a:rPr lang="es-MX" sz="1500" dirty="0">
                <a:solidFill>
                  <a:schemeClr val="accent4">
                    <a:lumMod val="50000"/>
                  </a:schemeClr>
                </a:solidFill>
                <a:latin typeface="Calibri" panose="020F0502020204030204" pitchFamily="34" charset="0"/>
              </a:rPr>
              <a:t>Las Maestrías Tecnológicas </a:t>
            </a:r>
            <a:r>
              <a:rPr lang="es-MX" sz="1500" dirty="0" err="1">
                <a:solidFill>
                  <a:schemeClr val="accent4">
                    <a:lumMod val="50000"/>
                  </a:schemeClr>
                </a:solidFill>
                <a:latin typeface="Calibri" panose="020F0502020204030204" pitchFamily="34" charset="0"/>
              </a:rPr>
              <a:t>COLPOS-FN</a:t>
            </a:r>
            <a:r>
              <a:rPr lang="es-MX" sz="1500" dirty="0">
                <a:solidFill>
                  <a:schemeClr val="accent4">
                    <a:lumMod val="50000"/>
                  </a:schemeClr>
                </a:solidFill>
                <a:latin typeface="Calibri" panose="020F0502020204030204" pitchFamily="34" charset="0"/>
              </a:rPr>
              <a:t>, son programas académicos que de manera conjunta desarrollan el Colegio de Postgraduados y la Financiera Nacional de Desarrollo Agropecuario, Rural, Forestal y Pesquero</a:t>
            </a:r>
            <a:r>
              <a:rPr lang="es-MX" sz="1500" dirty="0" smtClean="0">
                <a:solidFill>
                  <a:schemeClr val="accent4">
                    <a:lumMod val="50000"/>
                  </a:schemeClr>
                </a:solidFill>
                <a:latin typeface="Calibri" panose="020F0502020204030204" pitchFamily="34" charset="0"/>
              </a:rPr>
              <a:t>.</a:t>
            </a:r>
          </a:p>
          <a:p>
            <a:pPr algn="just"/>
            <a:endParaRPr lang="es-MX" sz="1500" dirty="0">
              <a:solidFill>
                <a:schemeClr val="accent4">
                  <a:lumMod val="50000"/>
                </a:schemeClr>
              </a:solidFill>
              <a:latin typeface="Calibri" panose="020F0502020204030204" pitchFamily="34" charset="0"/>
            </a:endParaRPr>
          </a:p>
          <a:p>
            <a:pPr algn="just"/>
            <a:r>
              <a:rPr lang="es-MX" sz="1500" dirty="0">
                <a:solidFill>
                  <a:schemeClr val="accent4">
                    <a:lumMod val="50000"/>
                  </a:schemeClr>
                </a:solidFill>
                <a:latin typeface="Calibri" panose="020F0502020204030204" pitchFamily="34" charset="0"/>
              </a:rPr>
              <a:t>La primera, está destinada a la red de los técnicos de campo, denominados como prestadores de servicios, que apoyan a la Financiera Nacional de Desarrollo en los diferentes estados del territorio nacional. </a:t>
            </a:r>
            <a:r>
              <a:rPr lang="es-MX" sz="1500" dirty="0" smtClean="0">
                <a:solidFill>
                  <a:schemeClr val="accent4">
                    <a:lumMod val="50000"/>
                  </a:schemeClr>
                </a:solidFill>
                <a:latin typeface="Calibri" panose="020F0502020204030204" pitchFamily="34" charset="0"/>
              </a:rPr>
              <a:t>La </a:t>
            </a:r>
            <a:r>
              <a:rPr lang="es-MX" sz="1500" dirty="0">
                <a:solidFill>
                  <a:schemeClr val="accent4">
                    <a:lumMod val="50000"/>
                  </a:schemeClr>
                </a:solidFill>
                <a:latin typeface="Calibri" panose="020F0502020204030204" pitchFamily="34" charset="0"/>
              </a:rPr>
              <a:t>segunda, se encuentra dirigida a los funcionarios, agentes regionales y promotores de crédito de la misma institución.</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124744"/>
            <a:ext cx="4644008" cy="5733256"/>
          </a:xfrm>
          <a:prstGeom prst="rect">
            <a:avLst/>
          </a:prstGeom>
        </p:spPr>
      </p:pic>
    </p:spTree>
    <p:extLst>
      <p:ext uri="{BB962C8B-B14F-4D97-AF65-F5344CB8AC3E}">
        <p14:creationId xmlns:p14="http://schemas.microsoft.com/office/powerpoint/2010/main" val="682197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4048" y="1272817"/>
            <a:ext cx="3816424" cy="5416868"/>
          </a:xfrm>
          <a:prstGeom prst="rect">
            <a:avLst/>
          </a:prstGeom>
        </p:spPr>
        <p:txBody>
          <a:bodyPr wrap="square">
            <a:spAutoFit/>
          </a:bodyPr>
          <a:lstStyle/>
          <a:p>
            <a:r>
              <a:rPr lang="es-MX" sz="2400" dirty="0"/>
              <a:t> </a:t>
            </a:r>
            <a:r>
              <a:rPr lang="es-MX" sz="2400" b="1" i="1" dirty="0" smtClean="0">
                <a:solidFill>
                  <a:schemeClr val="accent4">
                    <a:lumMod val="50000"/>
                  </a:schemeClr>
                </a:solidFill>
                <a:latin typeface="Calibri" panose="020F0502020204030204" pitchFamily="34" charset="0"/>
              </a:rPr>
              <a:t>Introducción</a:t>
            </a:r>
            <a:endParaRPr lang="es-MX" sz="2400" b="1" i="1" dirty="0">
              <a:solidFill>
                <a:schemeClr val="accent4">
                  <a:lumMod val="50000"/>
                </a:schemeClr>
              </a:solidFill>
              <a:latin typeface="Calibri" panose="020F0502020204030204" pitchFamily="34" charset="0"/>
            </a:endParaRPr>
          </a:p>
          <a:p>
            <a:r>
              <a:rPr lang="es-MX" dirty="0">
                <a:solidFill>
                  <a:schemeClr val="accent4">
                    <a:lumMod val="50000"/>
                  </a:schemeClr>
                </a:solidFill>
                <a:latin typeface="Calibri" panose="020F0502020204030204" pitchFamily="34" charset="0"/>
              </a:rPr>
              <a:t> </a:t>
            </a:r>
          </a:p>
          <a:p>
            <a:pPr algn="just"/>
            <a:r>
              <a:rPr lang="es-MX" sz="1600" dirty="0">
                <a:solidFill>
                  <a:schemeClr val="accent4">
                    <a:lumMod val="50000"/>
                  </a:schemeClr>
                </a:solidFill>
                <a:latin typeface="Calibri" panose="020F0502020204030204" pitchFamily="34" charset="0"/>
              </a:rPr>
              <a:t>El programa para la capacitación de personal de la Financiera Nacional de Desarrollo, constituye una respuesta didáctica dirigida a atender el proceso de formación que se ofrece a agentes, promotores, así como personal diverso que incide en las actividades sustantivas de la institución</a:t>
            </a:r>
            <a:r>
              <a:rPr lang="es-MX" sz="1600" dirty="0" smtClean="0">
                <a:solidFill>
                  <a:schemeClr val="accent4">
                    <a:lumMod val="50000"/>
                  </a:schemeClr>
                </a:solidFill>
                <a:latin typeface="Calibri" panose="020F0502020204030204" pitchFamily="34" charset="0"/>
              </a:rPr>
              <a:t>.</a:t>
            </a:r>
          </a:p>
          <a:p>
            <a:pPr algn="just"/>
            <a:endParaRPr lang="es-MX" sz="1600" dirty="0">
              <a:solidFill>
                <a:schemeClr val="accent4">
                  <a:lumMod val="50000"/>
                </a:schemeClr>
              </a:solidFill>
              <a:latin typeface="Calibri" panose="020F0502020204030204" pitchFamily="34" charset="0"/>
            </a:endParaRPr>
          </a:p>
          <a:p>
            <a:pPr algn="just"/>
            <a:r>
              <a:rPr lang="es-MX" sz="1600" dirty="0">
                <a:solidFill>
                  <a:schemeClr val="accent4">
                    <a:lumMod val="50000"/>
                  </a:schemeClr>
                </a:solidFill>
                <a:latin typeface="Calibri" panose="020F0502020204030204" pitchFamily="34" charset="0"/>
              </a:rPr>
              <a:t>Tiene como propósito el desarrollar las competencias necesarias para elevar la eficacia y eficiencia en gestión financiera para el desarrollo rural desde la base organizativa de los productores, mediante la gestión de créditos, apoyos y servicios aplicados al diseño, incubación y fortalecimiento de empresas que realizan funciones de  encadenamiento productivo, en el marco de proyectos estratégicos</a:t>
            </a:r>
          </a:p>
        </p:txBody>
      </p:sp>
      <p:sp>
        <p:nvSpPr>
          <p:cNvPr id="3" name="2 Título"/>
          <p:cNvSpPr>
            <a:spLocks noGrp="1"/>
          </p:cNvSpPr>
          <p:nvPr>
            <p:ph type="title"/>
          </p:nvPr>
        </p:nvSpPr>
        <p:spPr>
          <a:xfrm>
            <a:off x="36900" y="116632"/>
            <a:ext cx="7055380" cy="1012169"/>
          </a:xfrm>
        </p:spPr>
        <p:txBody>
          <a:bodyPr>
            <a:noAutofit/>
          </a:bodyPr>
          <a:lstStyle/>
          <a:p>
            <a:r>
              <a:rPr lang="es-MX" sz="2600" b="1" dirty="0">
                <a:solidFill>
                  <a:schemeClr val="accent4">
                    <a:lumMod val="50000"/>
                  </a:schemeClr>
                </a:solidFill>
                <a:latin typeface="Calibri" panose="020F0502020204030204" pitchFamily="34" charset="0"/>
              </a:rPr>
              <a:t>MAESTRÍA TECNOLÓGICA EN GESTIÓN FINANCIERA PARA EL DESARROLLO RURAL</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1672232"/>
            <a:ext cx="4716016" cy="4824536"/>
          </a:xfrm>
          <a:prstGeom prst="rect">
            <a:avLst/>
          </a:prstGeom>
        </p:spPr>
      </p:pic>
    </p:spTree>
    <p:extLst>
      <p:ext uri="{BB962C8B-B14F-4D97-AF65-F5344CB8AC3E}">
        <p14:creationId xmlns:p14="http://schemas.microsoft.com/office/powerpoint/2010/main" val="67550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216024"/>
            <a:ext cx="6552728" cy="980728"/>
          </a:xfrm>
        </p:spPr>
        <p:txBody>
          <a:bodyPr>
            <a:noAutofit/>
          </a:bodyPr>
          <a:lstStyle/>
          <a:p>
            <a:r>
              <a:rPr lang="es-MX" sz="2600" b="1" dirty="0">
                <a:solidFill>
                  <a:schemeClr val="accent4">
                    <a:lumMod val="50000"/>
                  </a:schemeClr>
                </a:solidFill>
                <a:latin typeface="Calibri" panose="020F0502020204030204" pitchFamily="34" charset="0"/>
              </a:rPr>
              <a:t>MAESTRÍA TECNOLÓGICA EN GESTIÓN FINANCIERA PARA EL DESARROLLO RURAL</a:t>
            </a:r>
          </a:p>
        </p:txBody>
      </p:sp>
      <p:sp>
        <p:nvSpPr>
          <p:cNvPr id="4" name="3 Rectángulo"/>
          <p:cNvSpPr/>
          <p:nvPr/>
        </p:nvSpPr>
        <p:spPr>
          <a:xfrm>
            <a:off x="338384" y="1311624"/>
            <a:ext cx="8136904" cy="5078313"/>
          </a:xfrm>
          <a:prstGeom prst="rect">
            <a:avLst/>
          </a:prstGeom>
        </p:spPr>
        <p:txBody>
          <a:bodyPr wrap="square">
            <a:spAutoFit/>
          </a:bodyPr>
          <a:lstStyle/>
          <a:p>
            <a:r>
              <a:rPr lang="es-MX" sz="2400" b="1" i="1" dirty="0">
                <a:solidFill>
                  <a:schemeClr val="accent4">
                    <a:lumMod val="50000"/>
                  </a:schemeClr>
                </a:solidFill>
                <a:latin typeface="Calibri" panose="020F0502020204030204" pitchFamily="34" charset="0"/>
              </a:rPr>
              <a:t>Perfil de </a:t>
            </a:r>
            <a:r>
              <a:rPr lang="es-MX" sz="2400" b="1" i="1" dirty="0" smtClean="0">
                <a:solidFill>
                  <a:schemeClr val="accent4">
                    <a:lumMod val="50000"/>
                  </a:schemeClr>
                </a:solidFill>
                <a:latin typeface="Calibri" panose="020F0502020204030204" pitchFamily="34" charset="0"/>
              </a:rPr>
              <a:t>candidatos</a:t>
            </a:r>
          </a:p>
          <a:p>
            <a:endParaRPr lang="es-MX" sz="2000" b="1" i="1" dirty="0">
              <a:solidFill>
                <a:schemeClr val="accent4">
                  <a:lumMod val="50000"/>
                </a:schemeClr>
              </a:solidFill>
              <a:latin typeface="Calibri" panose="020F0502020204030204" pitchFamily="34" charset="0"/>
            </a:endParaRPr>
          </a:p>
          <a:p>
            <a:r>
              <a:rPr lang="es-MX" sz="2000" dirty="0">
                <a:solidFill>
                  <a:schemeClr val="accent4">
                    <a:lumMod val="50000"/>
                  </a:schemeClr>
                </a:solidFill>
                <a:latin typeface="Calibri" panose="020F0502020204030204" pitchFamily="34" charset="0"/>
              </a:rPr>
              <a:t> </a:t>
            </a:r>
            <a:r>
              <a:rPr lang="es-MX" sz="2000" dirty="0" smtClean="0">
                <a:solidFill>
                  <a:schemeClr val="accent4">
                    <a:lumMod val="50000"/>
                  </a:schemeClr>
                </a:solidFill>
                <a:latin typeface="Calibri" panose="020F0502020204030204" pitchFamily="34" charset="0"/>
              </a:rPr>
              <a:t>Para </a:t>
            </a:r>
            <a:r>
              <a:rPr lang="es-MX" sz="2000" dirty="0">
                <a:solidFill>
                  <a:schemeClr val="accent4">
                    <a:lumMod val="50000"/>
                  </a:schemeClr>
                </a:solidFill>
                <a:latin typeface="Calibri" panose="020F0502020204030204" pitchFamily="34" charset="0"/>
              </a:rPr>
              <a:t>la formulación de los perfiles de agentes, promotores y personal en general, se tienen en cuenta cinco objetivos estratégicos de la Financiera </a:t>
            </a:r>
            <a:r>
              <a:rPr lang="es-MX" sz="2000" dirty="0" smtClean="0">
                <a:solidFill>
                  <a:schemeClr val="accent4">
                    <a:lumMod val="50000"/>
                  </a:schemeClr>
                </a:solidFill>
                <a:latin typeface="Calibri" panose="020F0502020204030204" pitchFamily="34" charset="0"/>
              </a:rPr>
              <a:t>Nacional:</a:t>
            </a:r>
          </a:p>
          <a:p>
            <a:endParaRPr lang="es-MX" sz="2000" dirty="0">
              <a:solidFill>
                <a:schemeClr val="accent4">
                  <a:lumMod val="50000"/>
                </a:schemeClr>
              </a:solidFill>
              <a:latin typeface="Calibri" panose="020F0502020204030204" pitchFamily="34" charset="0"/>
            </a:endParaRPr>
          </a:p>
          <a:p>
            <a:pPr marL="457200" lvl="0" indent="-457200">
              <a:buFont typeface="+mj-lt"/>
              <a:buAutoNum type="arabicPeriod"/>
            </a:pPr>
            <a:r>
              <a:rPr lang="es-MX" sz="2000" dirty="0">
                <a:solidFill>
                  <a:schemeClr val="accent4">
                    <a:lumMod val="50000"/>
                  </a:schemeClr>
                </a:solidFill>
                <a:latin typeface="Calibri" panose="020F0502020204030204" pitchFamily="34" charset="0"/>
              </a:rPr>
              <a:t>Asegurar la sustentabilidad de la institución</a:t>
            </a:r>
          </a:p>
          <a:p>
            <a:pPr marL="457200" lvl="0" indent="-457200">
              <a:buFont typeface="+mj-lt"/>
              <a:buAutoNum type="arabicPeriod"/>
            </a:pPr>
            <a:r>
              <a:rPr lang="es-MX" sz="2000" dirty="0">
                <a:solidFill>
                  <a:schemeClr val="accent4">
                    <a:lumMod val="50000"/>
                  </a:schemeClr>
                </a:solidFill>
                <a:latin typeface="Calibri" panose="020F0502020204030204" pitchFamily="34" charset="0"/>
              </a:rPr>
              <a:t>Operar como Agencia de Desarrollo Rural, convirtiendo al crédito en instrumento de capitalización y desarrollo del sector </a:t>
            </a:r>
          </a:p>
          <a:p>
            <a:pPr marL="457200" lvl="0" indent="-457200">
              <a:buFont typeface="+mj-lt"/>
              <a:buAutoNum type="arabicPeriod"/>
            </a:pPr>
            <a:r>
              <a:rPr lang="es-MX" sz="2000" dirty="0">
                <a:solidFill>
                  <a:schemeClr val="accent4">
                    <a:lumMod val="50000"/>
                  </a:schemeClr>
                </a:solidFill>
                <a:latin typeface="Calibri" panose="020F0502020204030204" pitchFamily="34" charset="0"/>
              </a:rPr>
              <a:t>Transitar gradualmente a la operación en segundo piso</a:t>
            </a:r>
          </a:p>
          <a:p>
            <a:pPr marL="457200" lvl="0" indent="-457200">
              <a:buFont typeface="+mj-lt"/>
              <a:buAutoNum type="arabicPeriod"/>
            </a:pPr>
            <a:r>
              <a:rPr lang="es-MX" sz="2000" dirty="0">
                <a:solidFill>
                  <a:schemeClr val="accent4">
                    <a:lumMod val="50000"/>
                  </a:schemeClr>
                </a:solidFill>
                <a:latin typeface="Calibri" panose="020F0502020204030204" pitchFamily="34" charset="0"/>
              </a:rPr>
              <a:t>Diversificar el crédito hacia las actividades económicas de la sociedad rural en su conjunto.</a:t>
            </a:r>
          </a:p>
          <a:p>
            <a:pPr marL="457200" lvl="0" indent="-457200">
              <a:buFont typeface="+mj-lt"/>
              <a:buAutoNum type="arabicPeriod"/>
            </a:pPr>
            <a:r>
              <a:rPr lang="es-MX" sz="2000" dirty="0">
                <a:solidFill>
                  <a:schemeClr val="accent4">
                    <a:lumMod val="50000"/>
                  </a:schemeClr>
                </a:solidFill>
                <a:latin typeface="Calibri" panose="020F0502020204030204" pitchFamily="34" charset="0"/>
              </a:rPr>
              <a:t>Lograr los requerimientos funcionales y formativos derivados de la Política de Integración Económica, que fomenta el uso del crédito como palanca de desarrollo económico mediante la estructuración de los productores en las cadenas productivas.</a:t>
            </a:r>
          </a:p>
        </p:txBody>
      </p:sp>
    </p:spTree>
    <p:extLst>
      <p:ext uri="{BB962C8B-B14F-4D97-AF65-F5344CB8AC3E}">
        <p14:creationId xmlns:p14="http://schemas.microsoft.com/office/powerpoint/2010/main" val="171325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095127"/>
            <a:ext cx="1872208" cy="461665"/>
          </a:xfrm>
          <a:prstGeom prst="rect">
            <a:avLst/>
          </a:prstGeom>
        </p:spPr>
        <p:txBody>
          <a:bodyPr wrap="square">
            <a:spAutoFit/>
          </a:bodyPr>
          <a:lstStyle/>
          <a:p>
            <a:r>
              <a:rPr lang="es-MX" sz="2400" dirty="0" smtClean="0"/>
              <a:t> </a:t>
            </a:r>
            <a:r>
              <a:rPr lang="es-MX" sz="2400" b="1" i="1" dirty="0" smtClean="0">
                <a:solidFill>
                  <a:schemeClr val="accent4">
                    <a:lumMod val="50000"/>
                  </a:schemeClr>
                </a:solidFill>
                <a:latin typeface="Calibri" panose="020F0502020204030204" pitchFamily="34" charset="0"/>
              </a:rPr>
              <a:t>Programa</a:t>
            </a:r>
            <a:endParaRPr lang="es-MX" sz="2400" dirty="0" smtClean="0">
              <a:solidFill>
                <a:schemeClr val="accent4">
                  <a:lumMod val="50000"/>
                </a:schemeClr>
              </a:solidFill>
              <a:latin typeface="Calibri" panose="020F0502020204030204" pitchFamily="34" charset="0"/>
            </a:endParaRPr>
          </a:p>
        </p:txBody>
      </p:sp>
      <p:sp>
        <p:nvSpPr>
          <p:cNvPr id="3" name="2 Título"/>
          <p:cNvSpPr>
            <a:spLocks noGrp="1"/>
          </p:cNvSpPr>
          <p:nvPr>
            <p:ph type="title"/>
          </p:nvPr>
        </p:nvSpPr>
        <p:spPr>
          <a:xfrm>
            <a:off x="323528" y="116632"/>
            <a:ext cx="7272808" cy="1143000"/>
          </a:xfrm>
        </p:spPr>
        <p:txBody>
          <a:bodyPr>
            <a:normAutofit/>
          </a:bodyPr>
          <a:lstStyle/>
          <a:p>
            <a:r>
              <a:rPr lang="es-MX" sz="2600" b="1" dirty="0">
                <a:solidFill>
                  <a:schemeClr val="accent4">
                    <a:lumMod val="50000"/>
                  </a:schemeClr>
                </a:solidFill>
                <a:latin typeface="Calibri" panose="020F0502020204030204" pitchFamily="34" charset="0"/>
              </a:rPr>
              <a:t>MAESTRÍA TECNOLÓGICA EN GESTIÓN FINANCIERA PARA EL DESARROLLO RURAL</a:t>
            </a:r>
          </a:p>
        </p:txBody>
      </p:sp>
      <p:sp>
        <p:nvSpPr>
          <p:cNvPr id="5" name="4 Rectángulo"/>
          <p:cNvSpPr/>
          <p:nvPr/>
        </p:nvSpPr>
        <p:spPr>
          <a:xfrm>
            <a:off x="323528" y="1857013"/>
            <a:ext cx="5688632" cy="4524315"/>
          </a:xfrm>
          <a:prstGeom prst="rect">
            <a:avLst/>
          </a:prstGeom>
        </p:spPr>
        <p:txBody>
          <a:bodyPr wrap="square">
            <a:spAutoFit/>
          </a:bodyPr>
          <a:lstStyle/>
          <a:p>
            <a:r>
              <a:rPr lang="es-MX" dirty="0">
                <a:solidFill>
                  <a:schemeClr val="accent4">
                    <a:lumMod val="50000"/>
                  </a:schemeClr>
                </a:solidFill>
                <a:latin typeface="Calibri" panose="020F0502020204030204" pitchFamily="34" charset="0"/>
              </a:rPr>
              <a:t>La Maestría consiste en “pensar el trabajo para mejorar el trabajo”. En consecuencia, esta aproximación metodológica cuenta con tres tipos de actividades:</a:t>
            </a:r>
          </a:p>
          <a:p>
            <a:r>
              <a:rPr lang="es-MX" dirty="0">
                <a:solidFill>
                  <a:schemeClr val="accent4">
                    <a:lumMod val="50000"/>
                  </a:schemeClr>
                </a:solidFill>
                <a:latin typeface="Calibri" panose="020F0502020204030204" pitchFamily="34" charset="0"/>
              </a:rPr>
              <a:t> </a:t>
            </a:r>
          </a:p>
          <a:p>
            <a:pPr marL="457200" lvl="0" indent="-457200">
              <a:buFont typeface="+mj-lt"/>
              <a:buAutoNum type="arabicPeriod"/>
            </a:pPr>
            <a:r>
              <a:rPr lang="es-MX" dirty="0">
                <a:solidFill>
                  <a:schemeClr val="accent4">
                    <a:lumMod val="50000"/>
                  </a:schemeClr>
                </a:solidFill>
                <a:latin typeface="Calibri" panose="020F0502020204030204" pitchFamily="34" charset="0"/>
              </a:rPr>
              <a:t>La Práctica Profesional:</a:t>
            </a:r>
          </a:p>
          <a:p>
            <a:pPr lvl="1" algn="just"/>
            <a:r>
              <a:rPr lang="es-MX" dirty="0">
                <a:solidFill>
                  <a:schemeClr val="accent4">
                    <a:lumMod val="50000"/>
                  </a:schemeClr>
                </a:solidFill>
                <a:latin typeface="Calibri" panose="020F0502020204030204" pitchFamily="34" charset="0"/>
              </a:rPr>
              <a:t>Esta actividad consiste en el desempeño mismo del trabajo de los participantes en el cumplimiento de sus funciones, ocupa un lugar central en el Plan de Estudios ya que este tiene el carácter de una Maestría de orientación profesional en la que los participantes están en contacto permanente y estrictamente real con el trabajo vivo, a diferencia de las prácticas de campo o las estancias de campo de los postgrados que no tiene esta orientación profesional en las que el desempeño del trabajo profesional tiene un carácter de experiencia parcial o incluso experimental</a:t>
            </a:r>
            <a:r>
              <a:rPr lang="es-MX" dirty="0" smtClean="0">
                <a:solidFill>
                  <a:schemeClr val="accent4">
                    <a:lumMod val="50000"/>
                  </a:schemeClr>
                </a:solidFill>
                <a:latin typeface="Calibri" panose="020F0502020204030204" pitchFamily="34" charset="0"/>
              </a:rPr>
              <a:t>.</a:t>
            </a:r>
            <a:r>
              <a:rPr lang="es-MX" dirty="0">
                <a:solidFill>
                  <a:schemeClr val="accent4">
                    <a:lumMod val="50000"/>
                  </a:schemeClr>
                </a:solidFill>
                <a:latin typeface="Calibri" panose="020F0502020204030204" pitchFamily="34" charset="0"/>
              </a:rPr>
              <a:t> </a:t>
            </a:r>
          </a:p>
        </p:txBody>
      </p:sp>
      <p:pic>
        <p:nvPicPr>
          <p:cNvPr id="6" name="4 Imagen"/>
          <p:cNvPicPr/>
          <p:nvPr/>
        </p:nvPicPr>
        <p:blipFill>
          <a:blip r:embed="rId2">
            <a:extLst>
              <a:ext uri="{28A0092B-C50C-407E-A947-70E740481C1C}">
                <a14:useLocalDpi xmlns:a14="http://schemas.microsoft.com/office/drawing/2010/main" val="0"/>
              </a:ext>
            </a:extLst>
          </a:blip>
          <a:srcRect l="24203" r="23567" b="32742"/>
          <a:stretch>
            <a:fillRect/>
          </a:stretch>
        </p:blipFill>
        <p:spPr bwMode="auto">
          <a:xfrm>
            <a:off x="7092280" y="1340768"/>
            <a:ext cx="1836168" cy="136815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913672" y="2833191"/>
            <a:ext cx="2194832" cy="307777"/>
          </a:xfrm>
          <a:prstGeom prst="rect">
            <a:avLst/>
          </a:prstGeom>
          <a:noFill/>
        </p:spPr>
        <p:txBody>
          <a:bodyPr wrap="none" rtlCol="0">
            <a:spAutoFit/>
          </a:bodyPr>
          <a:lstStyle/>
          <a:p>
            <a:r>
              <a:rPr lang="es-MX" sz="1400" b="1" dirty="0" smtClean="0">
                <a:solidFill>
                  <a:schemeClr val="accent1">
                    <a:lumMod val="50000"/>
                  </a:schemeClr>
                </a:solidFill>
              </a:rPr>
              <a:t>Campus San Luis Potosí</a:t>
            </a:r>
            <a:endParaRPr lang="es-MX" sz="1400" b="1" dirty="0">
              <a:solidFill>
                <a:schemeClr val="accent1">
                  <a:lumMod val="50000"/>
                </a:schemeClr>
              </a:solidFill>
            </a:endParaRPr>
          </a:p>
        </p:txBody>
      </p:sp>
    </p:spTree>
    <p:extLst>
      <p:ext uri="{BB962C8B-B14F-4D97-AF65-F5344CB8AC3E}">
        <p14:creationId xmlns:p14="http://schemas.microsoft.com/office/powerpoint/2010/main" val="3869096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96752"/>
            <a:ext cx="2164884" cy="461665"/>
          </a:xfrm>
          <a:prstGeom prst="rect">
            <a:avLst/>
          </a:prstGeom>
        </p:spPr>
        <p:txBody>
          <a:bodyPr wrap="square">
            <a:spAutoFit/>
          </a:bodyPr>
          <a:lstStyle/>
          <a:p>
            <a:r>
              <a:rPr lang="es-MX" sz="2400" dirty="0" smtClean="0">
                <a:solidFill>
                  <a:schemeClr val="accent4">
                    <a:lumMod val="50000"/>
                  </a:schemeClr>
                </a:solidFill>
                <a:latin typeface="Calibri" panose="020F0502020204030204" pitchFamily="34" charset="0"/>
              </a:rPr>
              <a:t> </a:t>
            </a:r>
            <a:r>
              <a:rPr lang="es-MX" sz="2400" b="1" i="1" dirty="0" smtClean="0">
                <a:solidFill>
                  <a:schemeClr val="accent4">
                    <a:lumMod val="50000"/>
                  </a:schemeClr>
                </a:solidFill>
                <a:latin typeface="Calibri" panose="020F0502020204030204" pitchFamily="34" charset="0"/>
              </a:rPr>
              <a:t>Programa</a:t>
            </a:r>
            <a:endParaRPr lang="es-MX" sz="2400" dirty="0" smtClean="0">
              <a:solidFill>
                <a:schemeClr val="accent4">
                  <a:lumMod val="50000"/>
                </a:schemeClr>
              </a:solidFill>
              <a:latin typeface="Calibri" panose="020F0502020204030204" pitchFamily="34" charset="0"/>
            </a:endParaRPr>
          </a:p>
        </p:txBody>
      </p:sp>
      <p:sp>
        <p:nvSpPr>
          <p:cNvPr id="3" name="2 Título"/>
          <p:cNvSpPr>
            <a:spLocks noGrp="1"/>
          </p:cNvSpPr>
          <p:nvPr>
            <p:ph type="title"/>
          </p:nvPr>
        </p:nvSpPr>
        <p:spPr>
          <a:xfrm>
            <a:off x="323528" y="116632"/>
            <a:ext cx="7056784" cy="1080120"/>
          </a:xfrm>
        </p:spPr>
        <p:txBody>
          <a:bodyPr>
            <a:noAutofit/>
          </a:bodyPr>
          <a:lstStyle/>
          <a:p>
            <a:r>
              <a:rPr lang="es-MX" sz="2600" b="1" dirty="0">
                <a:solidFill>
                  <a:schemeClr val="accent4">
                    <a:lumMod val="50000"/>
                  </a:schemeClr>
                </a:solidFill>
                <a:latin typeface="Calibri" panose="020F0502020204030204" pitchFamily="34" charset="0"/>
              </a:rPr>
              <a:t>MAESTRÍA TECNOLÓGICA EN GESTIÓN FINANCIERA PARA EL DESARROLLO RURAL</a:t>
            </a:r>
          </a:p>
        </p:txBody>
      </p:sp>
      <p:sp>
        <p:nvSpPr>
          <p:cNvPr id="5" name="4 Rectángulo"/>
          <p:cNvSpPr/>
          <p:nvPr/>
        </p:nvSpPr>
        <p:spPr>
          <a:xfrm>
            <a:off x="611560" y="1845964"/>
            <a:ext cx="7920880" cy="3970318"/>
          </a:xfrm>
          <a:prstGeom prst="rect">
            <a:avLst/>
          </a:prstGeom>
        </p:spPr>
        <p:txBody>
          <a:bodyPr wrap="square">
            <a:spAutoFit/>
          </a:bodyPr>
          <a:lstStyle/>
          <a:p>
            <a:pPr marL="457200" lvl="0" indent="-457200">
              <a:buFont typeface="+mj-lt"/>
              <a:buAutoNum type="arabicPeriod" startAt="2"/>
            </a:pPr>
            <a:r>
              <a:rPr lang="es-MX" dirty="0">
                <a:solidFill>
                  <a:schemeClr val="accent4">
                    <a:lumMod val="50000"/>
                  </a:schemeClr>
                </a:solidFill>
                <a:latin typeface="Calibri" panose="020F0502020204030204" pitchFamily="34" charset="0"/>
              </a:rPr>
              <a:t>Los Seminarios y Talleres tutoriales:</a:t>
            </a:r>
          </a:p>
          <a:p>
            <a:pPr lvl="1" algn="just"/>
            <a:r>
              <a:rPr lang="es-MX" dirty="0">
                <a:solidFill>
                  <a:schemeClr val="accent4">
                    <a:lumMod val="50000"/>
                  </a:schemeClr>
                </a:solidFill>
                <a:latin typeface="Calibri" panose="020F0502020204030204" pitchFamily="34" charset="0"/>
              </a:rPr>
              <a:t>Esta actividad consiste en la sistematización escrita de cada participante sobre sus  experiencias de trabajo con el auxilio académico continuado de un tutor. </a:t>
            </a:r>
            <a:r>
              <a:rPr lang="es-MX" dirty="0" smtClean="0">
                <a:solidFill>
                  <a:schemeClr val="accent4">
                    <a:lumMod val="50000"/>
                  </a:schemeClr>
                </a:solidFill>
                <a:latin typeface="Calibri" panose="020F0502020204030204" pitchFamily="34" charset="0"/>
              </a:rPr>
              <a:t>Se </a:t>
            </a:r>
            <a:r>
              <a:rPr lang="es-MX" dirty="0">
                <a:solidFill>
                  <a:schemeClr val="accent4">
                    <a:lumMod val="50000"/>
                  </a:schemeClr>
                </a:solidFill>
                <a:latin typeface="Calibri" panose="020F0502020204030204" pitchFamily="34" charset="0"/>
              </a:rPr>
              <a:t>concibe para </a:t>
            </a:r>
            <a:r>
              <a:rPr lang="es-MX" dirty="0" smtClean="0">
                <a:solidFill>
                  <a:schemeClr val="accent4">
                    <a:lumMod val="50000"/>
                  </a:schemeClr>
                </a:solidFill>
                <a:latin typeface="Calibri" panose="020F0502020204030204" pitchFamily="34" charset="0"/>
              </a:rPr>
              <a:t>colocar </a:t>
            </a:r>
            <a:r>
              <a:rPr lang="es-MX" dirty="0">
                <a:solidFill>
                  <a:schemeClr val="accent4">
                    <a:lumMod val="50000"/>
                  </a:schemeClr>
                </a:solidFill>
                <a:latin typeface="Calibri" panose="020F0502020204030204" pitchFamily="34" charset="0"/>
              </a:rPr>
              <a:t>al trabajo mismo como único objeto de análisis, reflexión escrita y creatividad relacional. La tesina </a:t>
            </a:r>
            <a:r>
              <a:rPr lang="es-MX" dirty="0" smtClean="0">
                <a:solidFill>
                  <a:schemeClr val="accent4">
                    <a:lumMod val="50000"/>
                  </a:schemeClr>
                </a:solidFill>
                <a:latin typeface="Calibri" panose="020F0502020204030204" pitchFamily="34" charset="0"/>
              </a:rPr>
              <a:t>consiste </a:t>
            </a:r>
            <a:r>
              <a:rPr lang="es-MX" dirty="0">
                <a:solidFill>
                  <a:schemeClr val="accent4">
                    <a:lumMod val="50000"/>
                  </a:schemeClr>
                </a:solidFill>
                <a:latin typeface="Calibri" panose="020F0502020204030204" pitchFamily="34" charset="0"/>
              </a:rPr>
              <a:t>en la organización sistematizada de esta reflexión escrita sobre el trabajo, que se realiza con la asesoría de los </a:t>
            </a:r>
            <a:r>
              <a:rPr lang="es-MX" dirty="0" smtClean="0">
                <a:solidFill>
                  <a:schemeClr val="accent4">
                    <a:lumMod val="50000"/>
                  </a:schemeClr>
                </a:solidFill>
                <a:latin typeface="Calibri" panose="020F0502020204030204" pitchFamily="34" charset="0"/>
              </a:rPr>
              <a:t>tutores y de su Profesor Consejero y </a:t>
            </a:r>
            <a:r>
              <a:rPr lang="es-MX" dirty="0">
                <a:solidFill>
                  <a:schemeClr val="accent4">
                    <a:lumMod val="50000"/>
                  </a:schemeClr>
                </a:solidFill>
                <a:latin typeface="Calibri" panose="020F0502020204030204" pitchFamily="34" charset="0"/>
              </a:rPr>
              <a:t>en la que se incorporan como recurso conceptual y como fundamento los contenidos abordados en las sesiones de carácter teórico.</a:t>
            </a:r>
          </a:p>
          <a:p>
            <a:r>
              <a:rPr lang="es-MX" dirty="0">
                <a:solidFill>
                  <a:schemeClr val="accent4">
                    <a:lumMod val="50000"/>
                  </a:schemeClr>
                </a:solidFill>
                <a:latin typeface="Calibri" panose="020F0502020204030204" pitchFamily="34" charset="0"/>
              </a:rPr>
              <a:t> </a:t>
            </a:r>
          </a:p>
          <a:p>
            <a:pPr marL="457200" lvl="0" indent="-457200">
              <a:buFont typeface="+mj-lt"/>
              <a:buAutoNum type="arabicPeriod" startAt="3"/>
            </a:pPr>
            <a:r>
              <a:rPr lang="es-MX" dirty="0">
                <a:solidFill>
                  <a:schemeClr val="accent4">
                    <a:lumMod val="50000"/>
                  </a:schemeClr>
                </a:solidFill>
                <a:latin typeface="Calibri" panose="020F0502020204030204" pitchFamily="34" charset="0"/>
              </a:rPr>
              <a:t>Los Cursos Teóricos.</a:t>
            </a:r>
          </a:p>
          <a:p>
            <a:pPr lvl="1" algn="just"/>
            <a:r>
              <a:rPr lang="es-MX" dirty="0">
                <a:solidFill>
                  <a:schemeClr val="accent4">
                    <a:lumMod val="50000"/>
                  </a:schemeClr>
                </a:solidFill>
                <a:latin typeface="Calibri" panose="020F0502020204030204" pitchFamily="34" charset="0"/>
              </a:rPr>
              <a:t>Esta actividad consiste en la presentación y reflexión crítica sobre marcos teóricos, conceptuales y normativos que sirven como fundamento y como técnica para el desempeño profesional del trabajo. </a:t>
            </a:r>
          </a:p>
        </p:txBody>
      </p:sp>
    </p:spTree>
    <p:extLst>
      <p:ext uri="{BB962C8B-B14F-4D97-AF65-F5344CB8AC3E}">
        <p14:creationId xmlns:p14="http://schemas.microsoft.com/office/powerpoint/2010/main" val="1723018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44392" y="1368303"/>
            <a:ext cx="3240360" cy="461665"/>
          </a:xfrm>
          <a:prstGeom prst="rect">
            <a:avLst/>
          </a:prstGeom>
        </p:spPr>
        <p:txBody>
          <a:bodyPr wrap="square">
            <a:spAutoFit/>
          </a:bodyPr>
          <a:lstStyle/>
          <a:p>
            <a:pPr lvl="0"/>
            <a:r>
              <a:rPr lang="es-MX" sz="2400" dirty="0" smtClean="0"/>
              <a:t> </a:t>
            </a:r>
            <a:r>
              <a:rPr lang="es-MX" sz="2400" b="1" dirty="0">
                <a:solidFill>
                  <a:schemeClr val="accent4">
                    <a:lumMod val="50000"/>
                  </a:schemeClr>
                </a:solidFill>
                <a:latin typeface="Calibri" panose="020F0502020204030204" pitchFamily="34" charset="0"/>
              </a:rPr>
              <a:t>Organización </a:t>
            </a:r>
            <a:r>
              <a:rPr lang="es-MX" sz="2400" b="1" dirty="0" smtClean="0">
                <a:solidFill>
                  <a:schemeClr val="accent4">
                    <a:lumMod val="50000"/>
                  </a:schemeClr>
                </a:solidFill>
                <a:latin typeface="Calibri" panose="020F0502020204030204" pitchFamily="34" charset="0"/>
              </a:rPr>
              <a:t>Modular</a:t>
            </a:r>
            <a:endParaRPr lang="es-MX" sz="2400" dirty="0" smtClean="0">
              <a:solidFill>
                <a:schemeClr val="accent4">
                  <a:lumMod val="50000"/>
                </a:schemeClr>
              </a:solidFill>
              <a:latin typeface="Calibri" panose="020F0502020204030204" pitchFamily="34" charset="0"/>
            </a:endParaRPr>
          </a:p>
        </p:txBody>
      </p:sp>
      <p:sp>
        <p:nvSpPr>
          <p:cNvPr id="3" name="2 Título"/>
          <p:cNvSpPr>
            <a:spLocks noGrp="1"/>
          </p:cNvSpPr>
          <p:nvPr>
            <p:ph type="title"/>
          </p:nvPr>
        </p:nvSpPr>
        <p:spPr>
          <a:xfrm>
            <a:off x="179512" y="116632"/>
            <a:ext cx="6552728" cy="998820"/>
          </a:xfrm>
        </p:spPr>
        <p:txBody>
          <a:bodyPr>
            <a:noAutofit/>
          </a:bodyPr>
          <a:lstStyle/>
          <a:p>
            <a:pPr lvl="0"/>
            <a:r>
              <a:rPr lang="es-MX" sz="2600" b="1" dirty="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741306251"/>
              </p:ext>
            </p:extLst>
          </p:nvPr>
        </p:nvGraphicFramePr>
        <p:xfrm>
          <a:off x="279528" y="2044853"/>
          <a:ext cx="8568953" cy="4612473"/>
        </p:xfrm>
        <a:graphic>
          <a:graphicData uri="http://schemas.openxmlformats.org/drawingml/2006/table">
            <a:tbl>
              <a:tblPr firstRow="1" firstCol="1" bandRow="1">
                <a:tableStyleId>{5C22544A-7EE6-4342-B048-85BDC9FD1C3A}</a:tableStyleId>
              </a:tblPr>
              <a:tblGrid>
                <a:gridCol w="1579711"/>
                <a:gridCol w="1783883"/>
                <a:gridCol w="1783883"/>
                <a:gridCol w="1640751"/>
                <a:gridCol w="1780725"/>
              </a:tblGrid>
              <a:tr h="780728">
                <a:tc gridSpan="5">
                  <a:txBody>
                    <a:bodyPr/>
                    <a:lstStyle/>
                    <a:p>
                      <a:pPr algn="ctr">
                        <a:lnSpc>
                          <a:spcPct val="115000"/>
                        </a:lnSpc>
                        <a:spcAft>
                          <a:spcPts val="0"/>
                        </a:spcAft>
                      </a:pPr>
                      <a:r>
                        <a:rPr lang="es-MX" sz="2000" b="1" dirty="0">
                          <a:solidFill>
                            <a:schemeClr val="bg1"/>
                          </a:solidFill>
                          <a:effectLst/>
                        </a:rPr>
                        <a:t>Maestría Tecnológica en Gestión Financiera para el Desarrollo Rural</a:t>
                      </a:r>
                    </a:p>
                    <a:p>
                      <a:pPr algn="ctr">
                        <a:lnSpc>
                          <a:spcPct val="115000"/>
                        </a:lnSpc>
                        <a:spcAft>
                          <a:spcPts val="0"/>
                        </a:spcAft>
                      </a:pPr>
                      <a:r>
                        <a:rPr lang="es-MX" sz="2000" b="1" dirty="0">
                          <a:solidFill>
                            <a:schemeClr val="bg1"/>
                          </a:solidFill>
                          <a:effectLst/>
                        </a:rPr>
                        <a:t>Módulos y créditos*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19443">
                <a:tc>
                  <a:txBody>
                    <a:bodyPr/>
                    <a:lstStyle/>
                    <a:p>
                      <a:pPr algn="ctr">
                        <a:lnSpc>
                          <a:spcPct val="115000"/>
                        </a:lnSpc>
                        <a:spcAft>
                          <a:spcPts val="0"/>
                        </a:spcAft>
                      </a:pPr>
                      <a:r>
                        <a:rPr lang="es-ES_tradnl" sz="2000" b="1" dirty="0">
                          <a:solidFill>
                            <a:schemeClr val="bg1"/>
                          </a:solidFill>
                          <a:effectLst/>
                        </a:rPr>
                        <a:t>Módulo I</a:t>
                      </a:r>
                      <a:endParaRPr lang="es-MX" sz="2000" b="1" dirty="0">
                        <a:solidFill>
                          <a:schemeClr val="bg1"/>
                        </a:solidFill>
                        <a:effectLst/>
                      </a:endParaRPr>
                    </a:p>
                    <a:p>
                      <a:pPr algn="ctr">
                        <a:lnSpc>
                          <a:spcPct val="115000"/>
                        </a:lnSpc>
                        <a:spcAft>
                          <a:spcPts val="0"/>
                        </a:spcAft>
                      </a:pPr>
                      <a:r>
                        <a:rPr lang="es-ES_tradnl" sz="2000" b="1" dirty="0">
                          <a:solidFill>
                            <a:schemeClr val="bg1"/>
                          </a:solidFill>
                          <a:effectLst/>
                        </a:rPr>
                        <a:t>6 créditos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dirty="0">
                          <a:solidFill>
                            <a:schemeClr val="bg1"/>
                          </a:solidFill>
                          <a:effectLst/>
                        </a:rPr>
                        <a:t>Módulo II</a:t>
                      </a:r>
                      <a:endParaRPr lang="es-MX" sz="2000" b="1" dirty="0">
                        <a:solidFill>
                          <a:schemeClr val="bg1"/>
                        </a:solidFill>
                        <a:effectLst/>
                      </a:endParaRPr>
                    </a:p>
                    <a:p>
                      <a:pPr algn="ctr">
                        <a:lnSpc>
                          <a:spcPct val="115000"/>
                        </a:lnSpc>
                        <a:spcAft>
                          <a:spcPts val="0"/>
                        </a:spcAft>
                      </a:pPr>
                      <a:r>
                        <a:rPr lang="es-ES_tradnl" sz="2000" b="1" dirty="0">
                          <a:solidFill>
                            <a:schemeClr val="bg1"/>
                          </a:solidFill>
                          <a:effectLst/>
                        </a:rPr>
                        <a:t>6 créditos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a:solidFill>
                            <a:schemeClr val="bg1"/>
                          </a:solidFill>
                          <a:effectLst/>
                        </a:rPr>
                        <a:t>Módulo III</a:t>
                      </a:r>
                      <a:endParaRPr lang="es-MX" sz="2000" b="1">
                        <a:solidFill>
                          <a:schemeClr val="bg1"/>
                        </a:solidFill>
                        <a:effectLst/>
                      </a:endParaRPr>
                    </a:p>
                    <a:p>
                      <a:pPr algn="ctr">
                        <a:lnSpc>
                          <a:spcPct val="115000"/>
                        </a:lnSpc>
                        <a:spcAft>
                          <a:spcPts val="0"/>
                        </a:spcAft>
                      </a:pPr>
                      <a:r>
                        <a:rPr lang="es-ES_tradnl" sz="2000" b="1">
                          <a:solidFill>
                            <a:schemeClr val="bg1"/>
                          </a:solidFill>
                          <a:effectLst/>
                        </a:rPr>
                        <a:t>6 créditos</a:t>
                      </a:r>
                      <a:endParaRPr lang="es-MX" sz="2000" b="1">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a:solidFill>
                            <a:schemeClr val="bg1"/>
                          </a:solidFill>
                          <a:effectLst/>
                        </a:rPr>
                        <a:t>Módulo IV</a:t>
                      </a:r>
                      <a:endParaRPr lang="es-MX" sz="2000" b="1">
                        <a:solidFill>
                          <a:schemeClr val="bg1"/>
                        </a:solidFill>
                        <a:effectLst/>
                      </a:endParaRPr>
                    </a:p>
                    <a:p>
                      <a:pPr algn="ctr">
                        <a:lnSpc>
                          <a:spcPct val="115000"/>
                        </a:lnSpc>
                        <a:spcAft>
                          <a:spcPts val="0"/>
                        </a:spcAft>
                      </a:pPr>
                      <a:r>
                        <a:rPr lang="es-ES_tradnl" sz="2000" b="1">
                          <a:solidFill>
                            <a:schemeClr val="bg1"/>
                          </a:solidFill>
                          <a:effectLst/>
                        </a:rPr>
                        <a:t>6 créditos</a:t>
                      </a:r>
                      <a:endParaRPr lang="es-MX" sz="2000" b="1">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a:solidFill>
                            <a:schemeClr val="bg1"/>
                          </a:solidFill>
                          <a:effectLst/>
                        </a:rPr>
                        <a:t>Módulo V</a:t>
                      </a:r>
                      <a:endParaRPr lang="es-MX" sz="2000" b="1">
                        <a:solidFill>
                          <a:schemeClr val="bg1"/>
                        </a:solidFill>
                        <a:effectLst/>
                      </a:endParaRPr>
                    </a:p>
                    <a:p>
                      <a:pPr algn="ctr">
                        <a:lnSpc>
                          <a:spcPct val="115000"/>
                        </a:lnSpc>
                        <a:spcAft>
                          <a:spcPts val="0"/>
                        </a:spcAft>
                      </a:pPr>
                      <a:r>
                        <a:rPr lang="es-ES_tradnl" sz="2000" b="1">
                          <a:solidFill>
                            <a:schemeClr val="bg1"/>
                          </a:solidFill>
                          <a:effectLst/>
                        </a:rPr>
                        <a:t>3 créditos</a:t>
                      </a:r>
                      <a:endParaRPr lang="es-MX" sz="2000" b="1">
                        <a:solidFill>
                          <a:schemeClr val="bg1"/>
                        </a:solidFill>
                        <a:effectLst/>
                        <a:latin typeface="Times New Roman"/>
                        <a:ea typeface="Arial"/>
                        <a:cs typeface="Times New Roman"/>
                      </a:endParaRPr>
                    </a:p>
                  </a:txBody>
                  <a:tcPr marL="68580" marR="68580" marT="0" marB="0" anchor="ctr">
                    <a:solidFill>
                      <a:srgbClr val="3278CC"/>
                    </a:solidFill>
                  </a:tcPr>
                </a:tc>
              </a:tr>
              <a:tr h="792088">
                <a:tc>
                  <a:txBody>
                    <a:bodyPr/>
                    <a:lstStyle/>
                    <a:p>
                      <a:pPr algn="ctr">
                        <a:lnSpc>
                          <a:spcPct val="115000"/>
                        </a:lnSpc>
                        <a:spcAft>
                          <a:spcPts val="0"/>
                        </a:spcAft>
                      </a:pPr>
                      <a:r>
                        <a:rPr lang="es-ES_tradnl" sz="2000" b="1" dirty="0">
                          <a:solidFill>
                            <a:schemeClr val="bg1"/>
                          </a:solidFill>
                          <a:effectLst/>
                        </a:rPr>
                        <a:t>4 meses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dirty="0">
                          <a:solidFill>
                            <a:schemeClr val="bg1"/>
                          </a:solidFill>
                          <a:effectLst/>
                        </a:rPr>
                        <a:t>4 meses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dirty="0">
                          <a:solidFill>
                            <a:schemeClr val="bg1"/>
                          </a:solidFill>
                          <a:effectLst/>
                        </a:rPr>
                        <a:t>4 meses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dirty="0">
                          <a:solidFill>
                            <a:schemeClr val="bg1"/>
                          </a:solidFill>
                          <a:effectLst/>
                        </a:rPr>
                        <a:t>4 meses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c>
                  <a:txBody>
                    <a:bodyPr/>
                    <a:lstStyle/>
                    <a:p>
                      <a:pPr algn="ctr">
                        <a:lnSpc>
                          <a:spcPct val="115000"/>
                        </a:lnSpc>
                        <a:spcAft>
                          <a:spcPts val="0"/>
                        </a:spcAft>
                      </a:pPr>
                      <a:r>
                        <a:rPr lang="es-ES_tradnl" sz="2000" b="1" dirty="0">
                          <a:solidFill>
                            <a:schemeClr val="bg1"/>
                          </a:solidFill>
                          <a:effectLst/>
                        </a:rPr>
                        <a:t>4 meses</a:t>
                      </a:r>
                      <a:endParaRPr lang="es-MX" sz="2000" b="1" dirty="0">
                        <a:solidFill>
                          <a:schemeClr val="bg1"/>
                        </a:solidFill>
                        <a:effectLst/>
                        <a:latin typeface="Times New Roman"/>
                        <a:ea typeface="Arial"/>
                        <a:cs typeface="Times New Roman"/>
                      </a:endParaRPr>
                    </a:p>
                  </a:txBody>
                  <a:tcPr marL="68580" marR="68580" marT="0" marB="0" anchor="ctr">
                    <a:solidFill>
                      <a:srgbClr val="3278CC"/>
                    </a:solidFill>
                  </a:tcPr>
                </a:tc>
              </a:tr>
              <a:tr h="1713723">
                <a:tc gridSpan="5">
                  <a:txBody>
                    <a:bodyPr/>
                    <a:lstStyle/>
                    <a:p>
                      <a:pPr algn="just">
                        <a:lnSpc>
                          <a:spcPct val="115000"/>
                        </a:lnSpc>
                        <a:spcAft>
                          <a:spcPts val="0"/>
                        </a:spcAft>
                      </a:pPr>
                      <a:r>
                        <a:rPr lang="es-MX" sz="1600" b="1" dirty="0">
                          <a:solidFill>
                            <a:schemeClr val="bg1"/>
                          </a:solidFill>
                          <a:effectLst/>
                        </a:rPr>
                        <a:t>*En esta estructura, u</a:t>
                      </a:r>
                      <a:r>
                        <a:rPr lang="es-ES_tradnl" sz="1600" b="1" dirty="0">
                          <a:solidFill>
                            <a:schemeClr val="bg1"/>
                          </a:solidFill>
                          <a:effectLst/>
                        </a:rPr>
                        <a:t>n crédito tecnológico equivale a 22 horas de clases presenciales o virtuales impartidas por un profesor o consejero y complementadas con 42 horas de trabajo extra clase, o de actividades relacionadas con el objetivo académico.</a:t>
                      </a:r>
                      <a:endParaRPr lang="es-MX" sz="1600" b="1" dirty="0">
                        <a:solidFill>
                          <a:schemeClr val="bg1"/>
                        </a:solidFill>
                        <a:effectLst/>
                      </a:endParaRPr>
                    </a:p>
                    <a:p>
                      <a:pPr algn="just">
                        <a:lnSpc>
                          <a:spcPct val="115000"/>
                        </a:lnSpc>
                        <a:spcAft>
                          <a:spcPts val="0"/>
                        </a:spcAft>
                      </a:pPr>
                      <a:r>
                        <a:rPr lang="es-ES_tradnl" sz="1600" b="1" dirty="0" smtClean="0">
                          <a:solidFill>
                            <a:schemeClr val="bg1"/>
                          </a:solidFill>
                          <a:effectLst/>
                        </a:rPr>
                        <a:t>La </a:t>
                      </a:r>
                      <a:r>
                        <a:rPr lang="es-ES_tradnl" sz="1600" b="1" dirty="0">
                          <a:solidFill>
                            <a:schemeClr val="bg1"/>
                          </a:solidFill>
                          <a:effectLst/>
                        </a:rPr>
                        <a:t>Maestría comprende 24 créditos de cursos, lo cual permite cumplir con el estándar de 20 créditos en cursos más 3 créditos en investigación, que se requiere para que un Plan de Estudios tenga el nivel de Maestría Tecnológica, con un total de 27 créditos.</a:t>
                      </a:r>
                      <a:endParaRPr lang="es-MX" sz="1600" b="1" dirty="0">
                        <a:solidFill>
                          <a:schemeClr val="bg1"/>
                        </a:solidFill>
                        <a:effectLst/>
                        <a:latin typeface="Times New Roman"/>
                        <a:ea typeface="Arial"/>
                        <a:cs typeface="Times New Roman"/>
                      </a:endParaRPr>
                    </a:p>
                  </a:txBody>
                  <a:tcPr marL="68580" marR="68580" marT="0" marB="0" anchor="ctr">
                    <a:solidFill>
                      <a:srgbClr val="3278C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86757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14664" y="1284209"/>
            <a:ext cx="3528392" cy="430887"/>
          </a:xfrm>
          <a:prstGeom prst="rect">
            <a:avLst/>
          </a:prstGeom>
        </p:spPr>
        <p:txBody>
          <a:bodyPr wrap="square">
            <a:spAutoFit/>
          </a:bodyPr>
          <a:lstStyle/>
          <a:p>
            <a:pPr lvl="0" algn="ctr"/>
            <a:r>
              <a:rPr lang="es-MX" sz="2200" dirty="0" smtClean="0"/>
              <a:t> </a:t>
            </a:r>
            <a:r>
              <a:rPr lang="es-MX" sz="2200" b="1" dirty="0" smtClean="0">
                <a:solidFill>
                  <a:schemeClr val="accent1">
                    <a:lumMod val="50000"/>
                  </a:schemeClr>
                </a:solidFill>
                <a:latin typeface="Calibri" panose="020F0502020204030204" pitchFamily="34" charset="0"/>
              </a:rPr>
              <a:t>Plan de Estudios</a:t>
            </a:r>
            <a:endParaRPr lang="es-MX" sz="2200" dirty="0" smtClean="0">
              <a:solidFill>
                <a:schemeClr val="accent1">
                  <a:lumMod val="50000"/>
                </a:schemeClr>
              </a:solidFill>
              <a:latin typeface="Calibri" panose="020F0502020204030204" pitchFamily="34" charset="0"/>
            </a:endParaRPr>
          </a:p>
        </p:txBody>
      </p:sp>
      <p:sp>
        <p:nvSpPr>
          <p:cNvPr id="3" name="2 Título"/>
          <p:cNvSpPr>
            <a:spLocks noGrp="1"/>
          </p:cNvSpPr>
          <p:nvPr>
            <p:ph type="title"/>
          </p:nvPr>
        </p:nvSpPr>
        <p:spPr>
          <a:xfrm>
            <a:off x="-36512" y="188640"/>
            <a:ext cx="7056784" cy="1008112"/>
          </a:xfrm>
        </p:spPr>
        <p:txBody>
          <a:bodyPr>
            <a:noAutofit/>
          </a:bodyPr>
          <a:lstStyle/>
          <a:p>
            <a:pPr lvl="0"/>
            <a:r>
              <a:rPr lang="es-MX" sz="2600" b="1" dirty="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264041191"/>
              </p:ext>
            </p:extLst>
          </p:nvPr>
        </p:nvGraphicFramePr>
        <p:xfrm>
          <a:off x="467543" y="1700809"/>
          <a:ext cx="8350550" cy="4929688"/>
        </p:xfrm>
        <a:graphic>
          <a:graphicData uri="http://schemas.openxmlformats.org/drawingml/2006/table">
            <a:tbl>
              <a:tblPr firstRow="1" firstCol="1" lastRow="1" lastCol="1" bandRow="1" bandCol="1">
                <a:tableStyleId>{5C22544A-7EE6-4342-B048-85BDC9FD1C3A}</a:tableStyleId>
              </a:tblPr>
              <a:tblGrid>
                <a:gridCol w="1965027"/>
                <a:gridCol w="5764946"/>
                <a:gridCol w="620577"/>
              </a:tblGrid>
              <a:tr h="288031">
                <a:tc gridSpan="3">
                  <a:txBody>
                    <a:bodyPr/>
                    <a:lstStyle/>
                    <a:p>
                      <a:pPr algn="ctr">
                        <a:lnSpc>
                          <a:spcPct val="100000"/>
                        </a:lnSpc>
                        <a:spcAft>
                          <a:spcPts val="0"/>
                        </a:spcAft>
                      </a:pPr>
                      <a:r>
                        <a:rPr lang="es-MX" sz="1050" b="1" dirty="0">
                          <a:solidFill>
                            <a:schemeClr val="bg1"/>
                          </a:solidFill>
                          <a:effectLst/>
                        </a:rPr>
                        <a:t>Módulo I: Fundamentos Económicos y Financieros del Desarrollo Rural.</a:t>
                      </a:r>
                      <a:endParaRPr lang="es-MX" sz="1050" b="1" dirty="0">
                        <a:solidFill>
                          <a:schemeClr val="bg1"/>
                        </a:solidFill>
                        <a:effectLst/>
                        <a:latin typeface="Times New Roman"/>
                        <a:ea typeface="Arial"/>
                        <a:cs typeface="Times New Roman"/>
                      </a:endParaRPr>
                    </a:p>
                  </a:txBody>
                  <a:tcPr marL="59034" marR="59034" marT="0" marB="0" anchor="ctr">
                    <a:solidFill>
                      <a:srgbClr val="3278CC"/>
                    </a:solidFill>
                  </a:tcPr>
                </a:tc>
                <a:tc hMerge="1">
                  <a:txBody>
                    <a:bodyPr/>
                    <a:lstStyle/>
                    <a:p>
                      <a:endParaRPr lang="es-MX"/>
                    </a:p>
                  </a:txBody>
                  <a:tcPr/>
                </a:tc>
                <a:tc hMerge="1">
                  <a:txBody>
                    <a:bodyPr/>
                    <a:lstStyle/>
                    <a:p>
                      <a:endParaRPr lang="es-MX"/>
                    </a:p>
                  </a:txBody>
                  <a:tcPr/>
                </a:tc>
              </a:tr>
              <a:tr h="216024">
                <a:tc>
                  <a:txBody>
                    <a:bodyPr/>
                    <a:lstStyle/>
                    <a:p>
                      <a:pPr algn="ctr">
                        <a:lnSpc>
                          <a:spcPct val="100000"/>
                        </a:lnSpc>
                        <a:spcAft>
                          <a:spcPts val="0"/>
                        </a:spcAft>
                      </a:pPr>
                      <a:r>
                        <a:rPr lang="es-MX" sz="1050" b="1">
                          <a:solidFill>
                            <a:schemeClr val="bg1"/>
                          </a:solidFill>
                          <a:effectLst/>
                        </a:rPr>
                        <a:t>Actividad</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Resultados esperados</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Horas</a:t>
                      </a:r>
                      <a:endParaRPr lang="es-MX" sz="1050" b="1">
                        <a:solidFill>
                          <a:schemeClr val="bg1"/>
                        </a:solidFill>
                        <a:effectLst/>
                        <a:latin typeface="Times New Roman"/>
                        <a:ea typeface="Arial"/>
                        <a:cs typeface="Times New Roman"/>
                      </a:endParaRPr>
                    </a:p>
                  </a:txBody>
                  <a:tcPr marL="59034" marR="59034" marT="0" marB="0">
                    <a:solidFill>
                      <a:srgbClr val="3278CC"/>
                    </a:solidFill>
                  </a:tcPr>
                </a:tc>
              </a:tr>
              <a:tr h="754327">
                <a:tc>
                  <a:txBody>
                    <a:bodyPr/>
                    <a:lstStyle/>
                    <a:p>
                      <a:pPr>
                        <a:lnSpc>
                          <a:spcPct val="100000"/>
                        </a:lnSpc>
                        <a:spcAft>
                          <a:spcPts val="0"/>
                        </a:spcAft>
                      </a:pPr>
                      <a:r>
                        <a:rPr lang="es-MX" sz="1050" b="1">
                          <a:solidFill>
                            <a:schemeClr val="bg1"/>
                          </a:solidFill>
                          <a:effectLst/>
                        </a:rPr>
                        <a:t>Sesión propedéutica: </a:t>
                      </a:r>
                    </a:p>
                    <a:p>
                      <a:pPr>
                        <a:lnSpc>
                          <a:spcPct val="100000"/>
                        </a:lnSpc>
                        <a:spcAft>
                          <a:spcPts val="0"/>
                        </a:spcAft>
                      </a:pPr>
                      <a:r>
                        <a:rPr lang="es-MX" sz="1050" b="1">
                          <a:solidFill>
                            <a:schemeClr val="bg1"/>
                          </a:solidFill>
                          <a:effectLst/>
                        </a:rPr>
                        <a:t>La Financiera Rural como una empresa de inversión sustentable para el desarrollo.</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just">
                        <a:lnSpc>
                          <a:spcPct val="100000"/>
                        </a:lnSpc>
                        <a:spcAft>
                          <a:spcPts val="0"/>
                        </a:spcAft>
                      </a:pPr>
                      <a:r>
                        <a:rPr lang="es-MX" sz="1050" b="1">
                          <a:solidFill>
                            <a:schemeClr val="bg1"/>
                          </a:solidFill>
                          <a:effectLst/>
                        </a:rPr>
                        <a:t>Comprender la relación entre la misión institucional de Financiera Rural y el proyecto formativo de la Maestría, dirigida a fortalecer conocimientos, habilidades y actitudes de los estudiantes, para coadyuvar al desarrollo del medio rural</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16</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r>
              <a:tr h="905193">
                <a:tc>
                  <a:txBody>
                    <a:bodyPr/>
                    <a:lstStyle/>
                    <a:p>
                      <a:pPr>
                        <a:lnSpc>
                          <a:spcPct val="100000"/>
                        </a:lnSpc>
                        <a:spcAft>
                          <a:spcPts val="0"/>
                        </a:spcAft>
                      </a:pPr>
                      <a:r>
                        <a:rPr lang="es-MX" sz="1050" b="1">
                          <a:solidFill>
                            <a:schemeClr val="bg1"/>
                          </a:solidFill>
                          <a:effectLst/>
                        </a:rPr>
                        <a:t>Curso Teórico:</a:t>
                      </a:r>
                    </a:p>
                    <a:p>
                      <a:pPr>
                        <a:lnSpc>
                          <a:spcPct val="100000"/>
                        </a:lnSpc>
                        <a:spcAft>
                          <a:spcPts val="0"/>
                        </a:spcAft>
                      </a:pPr>
                      <a:r>
                        <a:rPr lang="es-MX" sz="1050" b="1">
                          <a:solidFill>
                            <a:schemeClr val="bg1"/>
                          </a:solidFill>
                          <a:effectLst/>
                        </a:rPr>
                        <a:t>Conocimiento, Trabajo y Desarrollo.</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just">
                        <a:lnSpc>
                          <a:spcPct val="100000"/>
                        </a:lnSpc>
                        <a:spcAft>
                          <a:spcPts val="0"/>
                        </a:spcAft>
                      </a:pPr>
                      <a:r>
                        <a:rPr lang="es-MX" sz="1050" b="1" dirty="0">
                          <a:solidFill>
                            <a:schemeClr val="bg1"/>
                          </a:solidFill>
                          <a:effectLst/>
                        </a:rPr>
                        <a:t>Comprender la relación de los seres humanos con la Naturaleza como un vínculo cognitivo a partir de los procesos de adaptación cultural, el comportamiento territorial y la humanización del entorno mediante el trabajo, ponderando el carácter estructural y creativo de los procesos del aprendizaje involucrado, la construcción del conocimiento y sus procesos psicológicos y sociales.</a:t>
                      </a:r>
                      <a:endParaRPr lang="es-MX" sz="1050" b="1" dirty="0">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r>
              <a:tr h="452596">
                <a:tc>
                  <a:txBody>
                    <a:bodyPr/>
                    <a:lstStyle/>
                    <a:p>
                      <a:pPr>
                        <a:lnSpc>
                          <a:spcPct val="100000"/>
                        </a:lnSpc>
                        <a:spcAft>
                          <a:spcPts val="0"/>
                        </a:spcAft>
                      </a:pPr>
                      <a:r>
                        <a:rPr lang="es-MX" sz="1050" b="1">
                          <a:solidFill>
                            <a:schemeClr val="bg1"/>
                          </a:solidFill>
                          <a:effectLst/>
                        </a:rPr>
                        <a:t>Seminario:</a:t>
                      </a:r>
                    </a:p>
                    <a:p>
                      <a:pPr>
                        <a:lnSpc>
                          <a:spcPct val="100000"/>
                        </a:lnSpc>
                        <a:spcAft>
                          <a:spcPts val="0"/>
                        </a:spcAft>
                      </a:pPr>
                      <a:r>
                        <a:rPr lang="es-MX" sz="1050" b="1">
                          <a:solidFill>
                            <a:schemeClr val="bg1"/>
                          </a:solidFill>
                          <a:effectLst/>
                        </a:rPr>
                        <a:t>Sujetos y empresas a desarrollar.</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just">
                        <a:lnSpc>
                          <a:spcPct val="100000"/>
                        </a:lnSpc>
                        <a:spcAft>
                          <a:spcPts val="0"/>
                        </a:spcAft>
                      </a:pPr>
                      <a:r>
                        <a:rPr lang="es-MX" sz="1050" b="1">
                          <a:solidFill>
                            <a:schemeClr val="bg1"/>
                          </a:solidFill>
                          <a:effectLst/>
                        </a:rPr>
                        <a:t>Caracterizar los sujetos de crédito y las actividades productivas con quienes opera en su área de influencia y seleccionar aquel con quien va a profundizar su estudio a lo largo de la maestría.</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r>
              <a:tr h="603462">
                <a:tc>
                  <a:txBody>
                    <a:bodyPr/>
                    <a:lstStyle/>
                    <a:p>
                      <a:pPr>
                        <a:lnSpc>
                          <a:spcPct val="100000"/>
                        </a:lnSpc>
                        <a:spcAft>
                          <a:spcPts val="0"/>
                        </a:spcAft>
                      </a:pPr>
                      <a:r>
                        <a:rPr lang="es-MX" sz="1050" b="1">
                          <a:solidFill>
                            <a:schemeClr val="bg1"/>
                          </a:solidFill>
                          <a:effectLst/>
                        </a:rPr>
                        <a:t>Curso Teórico:</a:t>
                      </a:r>
                    </a:p>
                    <a:p>
                      <a:pPr>
                        <a:lnSpc>
                          <a:spcPct val="100000"/>
                        </a:lnSpc>
                        <a:spcAft>
                          <a:spcPts val="0"/>
                        </a:spcAft>
                      </a:pPr>
                      <a:r>
                        <a:rPr lang="es-MX" sz="1050" b="1">
                          <a:solidFill>
                            <a:schemeClr val="bg1"/>
                          </a:solidFill>
                          <a:effectLst/>
                        </a:rPr>
                        <a:t>Fundamentos de Economía, Trabajo y Financiamiento.</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just">
                        <a:lnSpc>
                          <a:spcPct val="100000"/>
                        </a:lnSpc>
                        <a:spcAft>
                          <a:spcPts val="0"/>
                        </a:spcAft>
                      </a:pPr>
                      <a:r>
                        <a:rPr lang="es-MX" sz="1050" b="1">
                          <a:solidFill>
                            <a:schemeClr val="bg1"/>
                          </a:solidFill>
                          <a:effectLst/>
                        </a:rPr>
                        <a:t>Generar una comprensión amplia del fenómeno del trabajo humano como base explicativa de los procesos de la producción, la distribución y el consumo y como introducción para concebir la proyección del financiamiento como un medio específico de desarrollo.</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r>
              <a:tr h="452596">
                <a:tc>
                  <a:txBody>
                    <a:bodyPr/>
                    <a:lstStyle/>
                    <a:p>
                      <a:pPr>
                        <a:lnSpc>
                          <a:spcPct val="100000"/>
                        </a:lnSpc>
                        <a:spcAft>
                          <a:spcPts val="0"/>
                        </a:spcAft>
                      </a:pPr>
                      <a:r>
                        <a:rPr lang="es-MX" sz="1050" b="1">
                          <a:solidFill>
                            <a:schemeClr val="bg1"/>
                          </a:solidFill>
                          <a:effectLst/>
                        </a:rPr>
                        <a:t>Seminario:</a:t>
                      </a:r>
                    </a:p>
                    <a:p>
                      <a:pPr>
                        <a:lnSpc>
                          <a:spcPct val="100000"/>
                        </a:lnSpc>
                        <a:spcAft>
                          <a:spcPts val="600"/>
                        </a:spcAft>
                      </a:pPr>
                      <a:r>
                        <a:rPr lang="es-MX" sz="1050" b="1">
                          <a:solidFill>
                            <a:schemeClr val="bg1"/>
                          </a:solidFill>
                          <a:effectLst/>
                        </a:rPr>
                        <a:t>Potencialidades de negocio y desarrollo.</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just">
                        <a:lnSpc>
                          <a:spcPct val="100000"/>
                        </a:lnSpc>
                        <a:spcAft>
                          <a:spcPts val="0"/>
                        </a:spcAft>
                      </a:pPr>
                      <a:r>
                        <a:rPr lang="es-MX" sz="1050" b="1">
                          <a:solidFill>
                            <a:schemeClr val="bg1"/>
                          </a:solidFill>
                          <a:effectLst/>
                        </a:rPr>
                        <a:t>Dimensionar la participación del productor sujeto de crédito en la cadena de valor, identificando sus limitaciones y posibilidades de desarrollo, susceptibles de ser apalancadas con crédito, apoyos y servicios.</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r>
              <a:tr h="603462">
                <a:tc>
                  <a:txBody>
                    <a:bodyPr/>
                    <a:lstStyle/>
                    <a:p>
                      <a:pPr>
                        <a:lnSpc>
                          <a:spcPct val="100000"/>
                        </a:lnSpc>
                        <a:spcAft>
                          <a:spcPts val="0"/>
                        </a:spcAft>
                      </a:pPr>
                      <a:r>
                        <a:rPr lang="es-MX" sz="1050" b="1">
                          <a:solidFill>
                            <a:schemeClr val="bg1"/>
                          </a:solidFill>
                          <a:effectLst/>
                        </a:rPr>
                        <a:t>Curso Teórico:</a:t>
                      </a:r>
                    </a:p>
                    <a:p>
                      <a:pPr>
                        <a:lnSpc>
                          <a:spcPct val="100000"/>
                        </a:lnSpc>
                        <a:spcAft>
                          <a:spcPts val="600"/>
                        </a:spcAft>
                      </a:pPr>
                      <a:r>
                        <a:rPr lang="es-MX" sz="1050" b="1">
                          <a:solidFill>
                            <a:schemeClr val="bg1"/>
                          </a:solidFill>
                          <a:effectLst/>
                        </a:rPr>
                        <a:t>Territorio y Sustentabilidad en el Desarrollo Rural.</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just">
                        <a:lnSpc>
                          <a:spcPct val="100000"/>
                        </a:lnSpc>
                        <a:spcAft>
                          <a:spcPts val="0"/>
                        </a:spcAft>
                      </a:pPr>
                      <a:r>
                        <a:rPr lang="es-MX" sz="1050" b="1">
                          <a:solidFill>
                            <a:schemeClr val="bg1"/>
                          </a:solidFill>
                          <a:effectLst/>
                        </a:rPr>
                        <a:t>Ampliar la noción del desarrollo rural superando el mero criterio de crecimiento económico, de manera que  contribuya a identificar las prioridades, alternativas, potenciales y limitantes del desarrollo regional considerando los contextos variantes locales de la nueva ruralidad.</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r>
              <a:tr h="452596">
                <a:tc>
                  <a:txBody>
                    <a:bodyPr/>
                    <a:lstStyle/>
                    <a:p>
                      <a:pPr>
                        <a:lnSpc>
                          <a:spcPct val="100000"/>
                        </a:lnSpc>
                        <a:spcAft>
                          <a:spcPts val="0"/>
                        </a:spcAft>
                      </a:pPr>
                      <a:r>
                        <a:rPr lang="es-MX" sz="1050" b="1">
                          <a:solidFill>
                            <a:schemeClr val="bg1"/>
                          </a:solidFill>
                          <a:effectLst/>
                        </a:rPr>
                        <a:t>Seminario:</a:t>
                      </a:r>
                    </a:p>
                    <a:p>
                      <a:pPr>
                        <a:lnSpc>
                          <a:spcPct val="100000"/>
                        </a:lnSpc>
                        <a:spcAft>
                          <a:spcPts val="0"/>
                        </a:spcAft>
                      </a:pPr>
                      <a:r>
                        <a:rPr lang="es-MX" sz="1050" b="1">
                          <a:solidFill>
                            <a:schemeClr val="bg1"/>
                          </a:solidFill>
                          <a:effectLst/>
                        </a:rPr>
                        <a:t>Sustentabilidad del sujeto de crédito.</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just">
                        <a:lnSpc>
                          <a:spcPct val="100000"/>
                        </a:lnSpc>
                        <a:spcAft>
                          <a:spcPts val="0"/>
                        </a:spcAft>
                      </a:pPr>
                      <a:r>
                        <a:rPr lang="es-MX" sz="1050" b="1">
                          <a:solidFill>
                            <a:schemeClr val="bg1"/>
                          </a:solidFill>
                          <a:effectLst/>
                        </a:rPr>
                        <a:t>Caracterizar la sustentabilidad de la actividad productiva actual del sujeto de crédito considerando las dimensiones económica, ambiental y social, visualizando proyectos que conduzcan a su fortalecimiento.</a:t>
                      </a:r>
                      <a:endParaRPr lang="es-MX" sz="1050" b="1">
                        <a:solidFill>
                          <a:schemeClr val="bg1"/>
                        </a:solidFill>
                        <a:effectLst/>
                        <a:latin typeface="Times New Roman"/>
                        <a:ea typeface="Arial"/>
                        <a:cs typeface="Times New Roman"/>
                      </a:endParaRPr>
                    </a:p>
                  </a:txBody>
                  <a:tcPr marL="59034" marR="59034" marT="0" marB="0" anchor="ctr">
                    <a:solidFill>
                      <a:srgbClr val="3278CC"/>
                    </a:solidFill>
                  </a:tcPr>
                </a:tc>
                <a:tc>
                  <a:txBody>
                    <a:bodyPr/>
                    <a:lstStyle/>
                    <a:p>
                      <a:pPr algn="ctr">
                        <a:lnSpc>
                          <a:spcPct val="100000"/>
                        </a:lnSpc>
                        <a:spcAft>
                          <a:spcPts val="0"/>
                        </a:spcAft>
                      </a:pPr>
                      <a:r>
                        <a:rPr lang="es-MX" sz="1050" b="1" dirty="0">
                          <a:solidFill>
                            <a:schemeClr val="bg1"/>
                          </a:solidFill>
                          <a:effectLst/>
                        </a:rPr>
                        <a:t>22</a:t>
                      </a:r>
                      <a:endParaRPr lang="es-MX" sz="1050" b="1" dirty="0">
                        <a:solidFill>
                          <a:schemeClr val="bg1"/>
                        </a:solidFill>
                        <a:effectLst/>
                        <a:latin typeface="Times New Roman"/>
                        <a:ea typeface="Arial"/>
                        <a:cs typeface="Times New Roman"/>
                      </a:endParaRPr>
                    </a:p>
                  </a:txBody>
                  <a:tcPr marL="59034" marR="59034" marT="0" marB="0" anchor="ctr">
                    <a:solidFill>
                      <a:srgbClr val="3278CC"/>
                    </a:solidFill>
                  </a:tcPr>
                </a:tc>
              </a:tr>
            </a:tbl>
          </a:graphicData>
        </a:graphic>
      </p:graphicFrame>
    </p:spTree>
    <p:extLst>
      <p:ext uri="{BB962C8B-B14F-4D97-AF65-F5344CB8AC3E}">
        <p14:creationId xmlns:p14="http://schemas.microsoft.com/office/powerpoint/2010/main" val="4135033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488741923"/>
              </p:ext>
            </p:extLst>
          </p:nvPr>
        </p:nvGraphicFramePr>
        <p:xfrm>
          <a:off x="251520" y="1614742"/>
          <a:ext cx="8640960" cy="5126626"/>
        </p:xfrm>
        <a:graphic>
          <a:graphicData uri="http://schemas.openxmlformats.org/drawingml/2006/table">
            <a:tbl>
              <a:tblPr firstRow="1" firstCol="1" lastRow="1" lastCol="1" bandRow="1" bandCol="1">
                <a:tableStyleId>{5C22544A-7EE6-4342-B048-85BDC9FD1C3A}</a:tableStyleId>
              </a:tblPr>
              <a:tblGrid>
                <a:gridCol w="2025156"/>
                <a:gridCol w="6019318"/>
                <a:gridCol w="596486"/>
              </a:tblGrid>
              <a:tr h="310102">
                <a:tc gridSpan="3">
                  <a:txBody>
                    <a:bodyPr/>
                    <a:lstStyle/>
                    <a:p>
                      <a:pPr marL="745490" indent="-745490" algn="ctr">
                        <a:lnSpc>
                          <a:spcPct val="115000"/>
                        </a:lnSpc>
                        <a:spcAft>
                          <a:spcPts val="0"/>
                        </a:spcAft>
                      </a:pPr>
                      <a:r>
                        <a:rPr lang="es-MX" sz="1050" b="1" dirty="0">
                          <a:solidFill>
                            <a:schemeClr val="bg1"/>
                          </a:solidFill>
                          <a:effectLst/>
                        </a:rPr>
                        <a:t>Módulo II: La Promoción Crediticia como Política de Integración Económica para el Desarrollo Rural.</a:t>
                      </a:r>
                      <a:endParaRPr lang="es-MX" sz="1050" b="1" dirty="0">
                        <a:solidFill>
                          <a:schemeClr val="bg1"/>
                        </a:solidFill>
                        <a:effectLst/>
                        <a:latin typeface="Times New Roman"/>
                        <a:ea typeface="Arial"/>
                        <a:cs typeface="Times New Roman"/>
                      </a:endParaRPr>
                    </a:p>
                  </a:txBody>
                  <a:tcPr marL="57130" marR="57130" marT="0" marB="0" anchor="ctr">
                    <a:solidFill>
                      <a:srgbClr val="3278CC"/>
                    </a:solidFill>
                  </a:tcPr>
                </a:tc>
                <a:tc hMerge="1">
                  <a:txBody>
                    <a:bodyPr/>
                    <a:lstStyle/>
                    <a:p>
                      <a:endParaRPr lang="es-MX"/>
                    </a:p>
                  </a:txBody>
                  <a:tcPr/>
                </a:tc>
                <a:tc hMerge="1">
                  <a:txBody>
                    <a:bodyPr/>
                    <a:lstStyle/>
                    <a:p>
                      <a:endParaRPr lang="es-MX"/>
                    </a:p>
                  </a:txBody>
                  <a:tcPr/>
                </a:tc>
              </a:tr>
              <a:tr h="145999">
                <a:tc>
                  <a:txBody>
                    <a:bodyPr/>
                    <a:lstStyle/>
                    <a:p>
                      <a:pPr algn="ctr">
                        <a:lnSpc>
                          <a:spcPct val="115000"/>
                        </a:lnSpc>
                        <a:spcAft>
                          <a:spcPts val="0"/>
                        </a:spcAft>
                      </a:pPr>
                      <a:r>
                        <a:rPr lang="es-MX" sz="1050" b="1">
                          <a:solidFill>
                            <a:schemeClr val="bg1"/>
                          </a:solidFill>
                          <a:effectLst/>
                        </a:rPr>
                        <a:t>Actividad</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dirty="0">
                          <a:solidFill>
                            <a:schemeClr val="bg1"/>
                          </a:solidFill>
                          <a:effectLst/>
                        </a:rPr>
                        <a:t>Resultados </a:t>
                      </a:r>
                      <a:r>
                        <a:rPr lang="es-MX" sz="1050" b="1" dirty="0" smtClean="0">
                          <a:solidFill>
                            <a:schemeClr val="bg1"/>
                          </a:solidFill>
                          <a:effectLst/>
                        </a:rPr>
                        <a:t>esperados</a:t>
                      </a:r>
                      <a:endParaRPr lang="es-MX" sz="1050" b="1" dirty="0">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a:solidFill>
                            <a:schemeClr val="bg1"/>
                          </a:solidFill>
                          <a:effectLst/>
                        </a:rPr>
                        <a:t>Horas</a:t>
                      </a:r>
                      <a:endParaRPr lang="es-MX" sz="1050" b="1">
                        <a:solidFill>
                          <a:schemeClr val="bg1"/>
                        </a:solidFill>
                        <a:effectLst/>
                        <a:latin typeface="Times New Roman"/>
                        <a:ea typeface="Arial"/>
                        <a:cs typeface="Times New Roman"/>
                      </a:endParaRPr>
                    </a:p>
                  </a:txBody>
                  <a:tcPr marL="57130" marR="57130" marT="0" marB="0">
                    <a:solidFill>
                      <a:srgbClr val="3278CC"/>
                    </a:solidFill>
                  </a:tcPr>
                </a:tc>
              </a:tr>
              <a:tr h="583995">
                <a:tc>
                  <a:txBody>
                    <a:bodyPr/>
                    <a:lstStyle/>
                    <a:p>
                      <a:pPr>
                        <a:lnSpc>
                          <a:spcPct val="115000"/>
                        </a:lnSpc>
                        <a:spcAft>
                          <a:spcPts val="0"/>
                        </a:spcAft>
                      </a:pPr>
                      <a:r>
                        <a:rPr lang="es-MX" sz="1050" b="1">
                          <a:solidFill>
                            <a:schemeClr val="bg1"/>
                          </a:solidFill>
                          <a:effectLst/>
                        </a:rPr>
                        <a:t>Curso Teórico:</a:t>
                      </a:r>
                    </a:p>
                    <a:p>
                      <a:pPr>
                        <a:lnSpc>
                          <a:spcPct val="115000"/>
                        </a:lnSpc>
                        <a:spcAft>
                          <a:spcPts val="0"/>
                        </a:spcAft>
                      </a:pPr>
                      <a:r>
                        <a:rPr lang="es-MX" sz="1050" b="1">
                          <a:solidFill>
                            <a:schemeClr val="bg1"/>
                          </a:solidFill>
                          <a:effectLst/>
                        </a:rPr>
                        <a:t>Mercados, Cadenas Productivas y Redes de Valor.</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just">
                        <a:lnSpc>
                          <a:spcPct val="115000"/>
                        </a:lnSpc>
                        <a:spcAft>
                          <a:spcPts val="0"/>
                        </a:spcAft>
                      </a:pPr>
                      <a:r>
                        <a:rPr lang="es-MX" sz="1050" b="1">
                          <a:solidFill>
                            <a:schemeClr val="bg1"/>
                          </a:solidFill>
                          <a:effectLst/>
                        </a:rPr>
                        <a:t>Comprender las determinaciones concretas de la actividad económica desde la existencia de los mercados de bienes, servicios y dinero como expresión del desarrollo, así como las funciones económicas de la cadena productiva en tanto que relaciones de mercado.</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r>
              <a:tr h="729994">
                <a:tc>
                  <a:txBody>
                    <a:bodyPr/>
                    <a:lstStyle/>
                    <a:p>
                      <a:pPr>
                        <a:lnSpc>
                          <a:spcPct val="115000"/>
                        </a:lnSpc>
                        <a:spcAft>
                          <a:spcPts val="0"/>
                        </a:spcAft>
                      </a:pPr>
                      <a:r>
                        <a:rPr lang="es-MX" sz="1050" b="1">
                          <a:solidFill>
                            <a:schemeClr val="bg1"/>
                          </a:solidFill>
                          <a:effectLst/>
                        </a:rPr>
                        <a:t>Seminario:</a:t>
                      </a:r>
                    </a:p>
                    <a:p>
                      <a:pPr>
                        <a:lnSpc>
                          <a:spcPct val="115000"/>
                        </a:lnSpc>
                        <a:spcAft>
                          <a:spcPts val="0"/>
                        </a:spcAft>
                      </a:pPr>
                      <a:r>
                        <a:rPr lang="es-MX" sz="1050" b="1">
                          <a:solidFill>
                            <a:schemeClr val="bg1"/>
                          </a:solidFill>
                          <a:effectLst/>
                        </a:rPr>
                        <a:t>El sujeto de crédito en la cadena de valor.</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just">
                        <a:lnSpc>
                          <a:spcPct val="115000"/>
                        </a:lnSpc>
                        <a:spcAft>
                          <a:spcPts val="0"/>
                        </a:spcAft>
                      </a:pPr>
                      <a:r>
                        <a:rPr lang="es-MX" sz="1050" b="1" dirty="0">
                          <a:solidFill>
                            <a:schemeClr val="bg1"/>
                          </a:solidFill>
                          <a:effectLst/>
                        </a:rPr>
                        <a:t>Identificar las características de los bienes y servicios demandados  por los clientes en los diferentes eslabones de la cadena productiva donde participa el sujeto de crédito, así como la proporción de la riqueza asociada a cada función económica de la red de valor asociada, los agentes económicos que la integran.</a:t>
                      </a:r>
                      <a:endParaRPr lang="es-MX" sz="1050" b="1" dirty="0">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r>
              <a:tr h="875993">
                <a:tc>
                  <a:txBody>
                    <a:bodyPr/>
                    <a:lstStyle/>
                    <a:p>
                      <a:pPr>
                        <a:lnSpc>
                          <a:spcPct val="115000"/>
                        </a:lnSpc>
                        <a:spcAft>
                          <a:spcPts val="0"/>
                        </a:spcAft>
                      </a:pPr>
                      <a:r>
                        <a:rPr lang="es-MX" sz="1050" b="1">
                          <a:solidFill>
                            <a:schemeClr val="bg1"/>
                          </a:solidFill>
                          <a:effectLst/>
                        </a:rPr>
                        <a:t>Curso Teórico:</a:t>
                      </a:r>
                    </a:p>
                    <a:p>
                      <a:pPr>
                        <a:lnSpc>
                          <a:spcPct val="115000"/>
                        </a:lnSpc>
                        <a:spcAft>
                          <a:spcPts val="0"/>
                        </a:spcAft>
                      </a:pPr>
                      <a:r>
                        <a:rPr lang="es-MX" sz="1050" b="1">
                          <a:solidFill>
                            <a:schemeClr val="bg1"/>
                          </a:solidFill>
                          <a:effectLst/>
                        </a:rPr>
                        <a:t>Integración Económica y Desarrollo Rural.</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just">
                        <a:lnSpc>
                          <a:spcPct val="115000"/>
                        </a:lnSpc>
                        <a:spcAft>
                          <a:spcPts val="0"/>
                        </a:spcAft>
                      </a:pPr>
                      <a:r>
                        <a:rPr lang="es-MX" sz="1050" b="1">
                          <a:solidFill>
                            <a:schemeClr val="bg1"/>
                          </a:solidFill>
                          <a:effectLst/>
                        </a:rPr>
                        <a:t>Que los estudiantes conozcan el enfoque financiamiento integral de cadenas productivas como herramienta de desarrollo desde estrategias de impulso a la competitividad de las empresas, vía esquemas de vinculación o integración que respondan a las necesidades de los consumidores, considerando siempre a la actividad económica impulsada como un medio para incrementar los niveles del bienestar equitativo y sustentable.</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r>
              <a:tr h="583995">
                <a:tc>
                  <a:txBody>
                    <a:bodyPr/>
                    <a:lstStyle/>
                    <a:p>
                      <a:pPr>
                        <a:lnSpc>
                          <a:spcPct val="115000"/>
                        </a:lnSpc>
                        <a:spcAft>
                          <a:spcPts val="0"/>
                        </a:spcAft>
                      </a:pPr>
                      <a:r>
                        <a:rPr lang="es-MX" sz="1050" b="1">
                          <a:solidFill>
                            <a:schemeClr val="bg1"/>
                          </a:solidFill>
                          <a:effectLst/>
                        </a:rPr>
                        <a:t>Seminario:</a:t>
                      </a:r>
                    </a:p>
                    <a:p>
                      <a:pPr>
                        <a:lnSpc>
                          <a:spcPct val="115000"/>
                        </a:lnSpc>
                        <a:spcAft>
                          <a:spcPts val="0"/>
                        </a:spcAft>
                      </a:pPr>
                      <a:r>
                        <a:rPr lang="es-MX" sz="1050" b="1">
                          <a:solidFill>
                            <a:schemeClr val="bg1"/>
                          </a:solidFill>
                          <a:effectLst/>
                        </a:rPr>
                        <a:t>Integración de Proyectos Estratégicos.</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just">
                        <a:lnSpc>
                          <a:spcPct val="115000"/>
                        </a:lnSpc>
                        <a:spcAft>
                          <a:spcPts val="0"/>
                        </a:spcAft>
                      </a:pPr>
                      <a:r>
                        <a:rPr lang="es-MX" sz="1050" b="1">
                          <a:solidFill>
                            <a:schemeClr val="bg1"/>
                          </a:solidFill>
                          <a:effectLst/>
                        </a:rPr>
                        <a:t>Integrar el proyecto estratégico donde participe el sujeto de crédito seleccionado, cuidando que responda a la política de integración económica desde la base social de los productores, como vía para generar el desarrollo rural.</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r>
              <a:tr h="729994">
                <a:tc>
                  <a:txBody>
                    <a:bodyPr/>
                    <a:lstStyle/>
                    <a:p>
                      <a:pPr>
                        <a:lnSpc>
                          <a:spcPct val="115000"/>
                        </a:lnSpc>
                        <a:spcAft>
                          <a:spcPts val="0"/>
                        </a:spcAft>
                      </a:pPr>
                      <a:r>
                        <a:rPr lang="es-MX" sz="1050" b="1">
                          <a:solidFill>
                            <a:schemeClr val="bg1"/>
                          </a:solidFill>
                          <a:effectLst/>
                        </a:rPr>
                        <a:t>Curso Teórico:</a:t>
                      </a:r>
                    </a:p>
                    <a:p>
                      <a:pPr>
                        <a:lnSpc>
                          <a:spcPct val="115000"/>
                        </a:lnSpc>
                        <a:spcAft>
                          <a:spcPts val="0"/>
                        </a:spcAft>
                      </a:pPr>
                      <a:r>
                        <a:rPr lang="es-MX" sz="1050" b="1">
                          <a:solidFill>
                            <a:schemeClr val="bg1"/>
                          </a:solidFill>
                          <a:effectLst/>
                        </a:rPr>
                        <a:t>Integración Económica y Sujetos de Crédito</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just">
                        <a:lnSpc>
                          <a:spcPct val="115000"/>
                        </a:lnSpc>
                        <a:spcAft>
                          <a:spcPts val="0"/>
                        </a:spcAft>
                      </a:pPr>
                      <a:r>
                        <a:rPr lang="es-MX" sz="1050" b="1">
                          <a:solidFill>
                            <a:schemeClr val="bg1"/>
                          </a:solidFill>
                          <a:effectLst/>
                        </a:rPr>
                        <a:t>Comprender la correspondencia entre el desarrollo socioeconómico sustentable y el desarrollo equitativo de los sujetos de crédito, entender el desarrollo de los sujetos de crédito como proceso de aprendizaje, los fundamentos metodológicos para propiciarlo y el papel de los servicios de capacitación y consultoría como instrumentos de aprendizaje y desarrollo.</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a:solidFill>
                            <a:schemeClr val="bg1"/>
                          </a:solidFill>
                          <a:effectLst/>
                        </a:rPr>
                        <a:t>22</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r>
              <a:tr h="729994">
                <a:tc>
                  <a:txBody>
                    <a:bodyPr/>
                    <a:lstStyle/>
                    <a:p>
                      <a:pPr>
                        <a:lnSpc>
                          <a:spcPct val="115000"/>
                        </a:lnSpc>
                        <a:spcAft>
                          <a:spcPts val="0"/>
                        </a:spcAft>
                      </a:pPr>
                      <a:r>
                        <a:rPr lang="es-MX" sz="1050" b="1" dirty="0">
                          <a:solidFill>
                            <a:schemeClr val="bg1"/>
                          </a:solidFill>
                          <a:effectLst/>
                        </a:rPr>
                        <a:t>Seminario:</a:t>
                      </a:r>
                    </a:p>
                    <a:p>
                      <a:pPr>
                        <a:lnSpc>
                          <a:spcPct val="115000"/>
                        </a:lnSpc>
                        <a:spcAft>
                          <a:spcPts val="0"/>
                        </a:spcAft>
                      </a:pPr>
                      <a:r>
                        <a:rPr lang="es-MX" sz="1050" b="1" dirty="0">
                          <a:solidFill>
                            <a:schemeClr val="bg1"/>
                          </a:solidFill>
                          <a:effectLst/>
                        </a:rPr>
                        <a:t>Atención al Proyecto Estratégico.</a:t>
                      </a:r>
                      <a:endParaRPr lang="es-MX" sz="1050" b="1" dirty="0">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just">
                        <a:lnSpc>
                          <a:spcPct val="115000"/>
                        </a:lnSpc>
                        <a:spcAft>
                          <a:spcPts val="0"/>
                        </a:spcAft>
                      </a:pPr>
                      <a:r>
                        <a:rPr lang="es-MX" sz="1050" b="1">
                          <a:solidFill>
                            <a:schemeClr val="bg1"/>
                          </a:solidFill>
                          <a:effectLst/>
                        </a:rPr>
                        <a:t>Diseña la forma de atención al proyecto estratégico, aprovechando el crédito, los apoyos y servicios de la Financiera Rural y otras instituciones, a partir de identificar las unidades de negocio que requiere, y en consecuencia las brechas de aprendizaje que necesita cubrir el sujeto social, que son los productores organizados.</a:t>
                      </a:r>
                      <a:endParaRPr lang="es-MX" sz="1050" b="1">
                        <a:solidFill>
                          <a:schemeClr val="bg1"/>
                        </a:solidFill>
                        <a:effectLst/>
                        <a:latin typeface="Times New Roman"/>
                        <a:ea typeface="Arial"/>
                        <a:cs typeface="Times New Roman"/>
                      </a:endParaRPr>
                    </a:p>
                  </a:txBody>
                  <a:tcPr marL="57130" marR="57130" marT="0" marB="0" anchor="ctr">
                    <a:solidFill>
                      <a:srgbClr val="3278CC"/>
                    </a:solidFill>
                  </a:tcPr>
                </a:tc>
                <a:tc>
                  <a:txBody>
                    <a:bodyPr/>
                    <a:lstStyle/>
                    <a:p>
                      <a:pPr algn="ctr">
                        <a:lnSpc>
                          <a:spcPct val="115000"/>
                        </a:lnSpc>
                        <a:spcAft>
                          <a:spcPts val="0"/>
                        </a:spcAft>
                      </a:pPr>
                      <a:r>
                        <a:rPr lang="es-MX" sz="1050" b="1" dirty="0">
                          <a:solidFill>
                            <a:schemeClr val="bg1"/>
                          </a:solidFill>
                          <a:effectLst/>
                        </a:rPr>
                        <a:t>22</a:t>
                      </a:r>
                      <a:endParaRPr lang="es-MX" sz="1050" b="1" dirty="0">
                        <a:solidFill>
                          <a:schemeClr val="bg1"/>
                        </a:solidFill>
                        <a:effectLst/>
                        <a:latin typeface="Times New Roman"/>
                        <a:ea typeface="Arial"/>
                        <a:cs typeface="Times New Roman"/>
                      </a:endParaRPr>
                    </a:p>
                  </a:txBody>
                  <a:tcPr marL="57130" marR="57130" marT="0" marB="0" anchor="ctr">
                    <a:solidFill>
                      <a:srgbClr val="3278CC"/>
                    </a:solidFill>
                  </a:tcPr>
                </a:tc>
              </a:tr>
            </a:tbl>
          </a:graphicData>
        </a:graphic>
      </p:graphicFrame>
      <p:sp>
        <p:nvSpPr>
          <p:cNvPr id="9" name="1 Rectángulo"/>
          <p:cNvSpPr/>
          <p:nvPr/>
        </p:nvSpPr>
        <p:spPr>
          <a:xfrm>
            <a:off x="2814664" y="1111617"/>
            <a:ext cx="3528392" cy="430887"/>
          </a:xfrm>
          <a:prstGeom prst="rect">
            <a:avLst/>
          </a:prstGeom>
        </p:spPr>
        <p:txBody>
          <a:bodyPr wrap="square">
            <a:spAutoFit/>
          </a:bodyPr>
          <a:lstStyle/>
          <a:p>
            <a:pPr lvl="0" algn="ctr"/>
            <a:r>
              <a:rPr lang="es-MX" sz="2200" dirty="0" smtClean="0"/>
              <a:t> </a:t>
            </a:r>
            <a:r>
              <a:rPr lang="es-MX" sz="2200" b="1" dirty="0" smtClean="0">
                <a:solidFill>
                  <a:schemeClr val="accent1">
                    <a:lumMod val="50000"/>
                  </a:schemeClr>
                </a:solidFill>
                <a:latin typeface="Calibri" panose="020F0502020204030204" pitchFamily="34" charset="0"/>
              </a:rPr>
              <a:t>Plan de Estudios</a:t>
            </a:r>
            <a:endParaRPr lang="es-MX" sz="2200" dirty="0" smtClean="0">
              <a:solidFill>
                <a:schemeClr val="accent1">
                  <a:lumMod val="50000"/>
                </a:schemeClr>
              </a:solidFill>
              <a:latin typeface="Calibri" panose="020F0502020204030204" pitchFamily="34" charset="0"/>
            </a:endParaRPr>
          </a:p>
        </p:txBody>
      </p:sp>
      <p:sp>
        <p:nvSpPr>
          <p:cNvPr id="10" name="2 Título"/>
          <p:cNvSpPr txBox="1">
            <a:spLocks/>
          </p:cNvSpPr>
          <p:nvPr/>
        </p:nvSpPr>
        <p:spPr>
          <a:xfrm>
            <a:off x="20640" y="117200"/>
            <a:ext cx="7488832" cy="1008112"/>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600" b="1" dirty="0" smtClean="0">
                <a:solidFill>
                  <a:schemeClr val="accent4">
                    <a:lumMod val="50000"/>
                  </a:schemeClr>
                </a:solidFill>
                <a:latin typeface="Calibri" panose="020F0502020204030204" pitchFamily="34" charset="0"/>
              </a:rPr>
              <a:t>MAESTRÍA TECNOLÓGICA EN GESTIÓN FINANCIERA PARA EL DESARROLLO RURAL</a:t>
            </a:r>
            <a:endParaRPr lang="es-MX" sz="26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52773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541</TotalTime>
  <Words>2025</Words>
  <Application>Microsoft Office PowerPoint</Application>
  <PresentationFormat>Presentación en pantalla (4:3)</PresentationFormat>
  <Paragraphs>248</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Century Gothic</vt:lpstr>
      <vt:lpstr>Times New Roman</vt:lpstr>
      <vt:lpstr>Wingdings 3</vt:lpstr>
      <vt:lpstr>Ion</vt:lpstr>
      <vt:lpstr>Presentación de PowerPoint</vt:lpstr>
      <vt:lpstr>Presentación de PowerPoint</vt:lpstr>
      <vt:lpstr>MAESTRÍA TECNOLÓGICA EN GESTIÓN FINANCIERA PARA EL DESARROLLO RURAL</vt:lpstr>
      <vt:lpstr>MAESTRÍA TECNOLÓGICA EN GESTIÓN FINANCIERA PARA EL DESARROLLO RURAL</vt:lpstr>
      <vt:lpstr>MAESTRÍA TECNOLÓGICA EN GESTIÓN FINANCIERA PARA EL DESARROLLO RURAL</vt:lpstr>
      <vt:lpstr>MAESTRÍA TECNOLÓGICA EN GESTIÓN FINANCIERA PARA EL DESARROLLO RURAL</vt:lpstr>
      <vt:lpstr>MAESTRÍA TECNOLÓGICA EN GESTIÓN FINANCIERA PARA EL DESARROLLO RURAL</vt:lpstr>
      <vt:lpstr>MAESTRÍA TECNOLÓGICA EN GESTIÓN FINANCIERA PARA EL DESARROLLO RURAL</vt:lpstr>
      <vt:lpstr>Presentación de PowerPoint</vt:lpstr>
      <vt:lpstr>Presentación de PowerPoint</vt:lpstr>
      <vt:lpstr>Presentación de PowerPoint</vt:lpstr>
      <vt:lpstr>Presentación de PowerPoint</vt:lpstr>
      <vt:lpstr>MAESTRÍA TECNOLÓGICA EN GESTIÓN FINANCIERA PARA EL DESARROLLO RURAL</vt:lpstr>
      <vt:lpstr>MAESTRÍA TECNOLÓGICA EN GESTIÓN FINANCIERA PARA EL DESARROLLO RURAL</vt:lpstr>
      <vt:lpstr>MAESTRÍA TECNOLÓGICA EN GESTIÓN FINANCIERA PARA EL DESARROLLO RURAL</vt:lpstr>
      <vt:lpstr>MAESTRÍA TECNOLÓGICA EN GESTIÓN FINANCIERA PARA EL DESARROLLO RURAL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benjamin</dc:creator>
  <cp:lastModifiedBy>user</cp:lastModifiedBy>
  <cp:revision>85</cp:revision>
  <dcterms:created xsi:type="dcterms:W3CDTF">2014-07-02T13:59:57Z</dcterms:created>
  <dcterms:modified xsi:type="dcterms:W3CDTF">2014-09-11T15:29:27Z</dcterms:modified>
</cp:coreProperties>
</file>