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8CC"/>
    <a:srgbClr val="007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0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72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33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44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93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310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98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73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58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6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558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564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AED5-E7E4-4D9B-B0D6-354616347E5F}" type="datetimeFigureOut">
              <a:rPr lang="es-MX" smtClean="0"/>
              <a:t>17/09/2014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771A-E066-4059-A523-EBCC9A8463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121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enjam&#237;n@colpos.mx" TargetMode="External"/><Relationship Id="rId2" Type="http://schemas.openxmlformats.org/officeDocument/2006/relationships/hyperlink" Target="mailto:brendat@colpos.mx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7785"/>
            <a:ext cx="6192688" cy="1728192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r="23567" b="32742"/>
          <a:stretch>
            <a:fillRect/>
          </a:stretch>
        </p:blipFill>
        <p:spPr bwMode="auto">
          <a:xfrm>
            <a:off x="6660231" y="1196751"/>
            <a:ext cx="2118048" cy="17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5 Rectángulo"/>
          <p:cNvSpPr/>
          <p:nvPr/>
        </p:nvSpPr>
        <p:spPr>
          <a:xfrm>
            <a:off x="467544" y="3933056"/>
            <a:ext cx="831073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MAESTRÍA TECNOLÓGICA EN PRESTACIÓN DE SERVICIOS PROFESIONALES </a:t>
            </a:r>
          </a:p>
          <a:p>
            <a:pPr algn="ctr"/>
            <a:endParaRPr lang="es-MX" b="1" dirty="0"/>
          </a:p>
          <a:p>
            <a:pPr algn="ctr"/>
            <a:r>
              <a:rPr lang="es-MX" sz="2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COLEGIO DE POSTGRADUADOS - FINANCIERA NACIONAL DE DESARROLLO AGROPECUARIO, RURAL, FORESTAL Y PESQUERO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793231" y="2935977"/>
            <a:ext cx="1919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Campus San Luis Potosí</a:t>
            </a:r>
            <a:endParaRPr lang="es-MX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30889" y="848890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 smtClean="0"/>
              <a:t> </a:t>
            </a:r>
            <a:r>
              <a:rPr lang="es-MX" sz="2200" b="1" dirty="0" smtClean="0"/>
              <a:t>Plan de Estudios</a:t>
            </a:r>
            <a:endParaRPr lang="es-MX" sz="2200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95884"/>
              </p:ext>
            </p:extLst>
          </p:nvPr>
        </p:nvGraphicFramePr>
        <p:xfrm>
          <a:off x="179511" y="1462750"/>
          <a:ext cx="8856985" cy="52372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54405"/>
                <a:gridCol w="877717"/>
                <a:gridCol w="1356476"/>
                <a:gridCol w="505116"/>
                <a:gridCol w="2429550"/>
                <a:gridCol w="451266"/>
                <a:gridCol w="176720"/>
                <a:gridCol w="905735"/>
              </a:tblGrid>
              <a:tr h="61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Cursos Teórico-Prácticos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Horas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Seminarios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En Tutorías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Horas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Estancias o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trabajo de campo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Horas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Créditos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</a:tr>
              <a:tr h="21543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Módulo IV: Especialización Teórica y Metodológica en la Prestación de Servicios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0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PSR630. Antropología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del Aprendizaje.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PSR635. Conducción del Proceso de Aprendizaje de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Productores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Formulación y Realización del Programa de Prestación de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Servicios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84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</a:tr>
              <a:tr h="671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PSR631. Psicología y Neuropsicología del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Aprendizaje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Formulación y Realización del Programa de Prestación de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Servicios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</a:tr>
              <a:tr h="646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16230" algn="l"/>
                          <a:tab pos="495935" algn="l"/>
                        </a:tabLs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effectLst/>
                        </a:rPr>
                        <a:t>PSR632. Problemas Epistemológicos del aprendizaje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Formulación y Realización del Programa de Prestación de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Servicios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</a:tr>
              <a:tr h="861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16230" algn="l"/>
                          <a:tab pos="495935" algn="l"/>
                        </a:tabLs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PSR633. Semiótica del Aprendizaje. Patrones Culturales de Interacción Social y </a:t>
                      </a:r>
                      <a:r>
                        <a:rPr lang="es-E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Aprendizaje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Formulación y Realización del Programa de Prestación de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Servicios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</a:tr>
              <a:tr h="861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PSR634. Avances y resultados de la Capacitación Rural en la Empresa o Intermediario Financiero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Rural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Formulación y Realización del Programa de Prestación de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</a:rPr>
                        <a:t>Servicios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 anchor="ctr">
                    <a:solidFill>
                      <a:srgbClr val="3278CC"/>
                    </a:solidFill>
                  </a:tcPr>
                </a:tc>
              </a:tr>
              <a:tr h="21543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Módulo V. Elaboración y presentación de la tesina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543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PSR640. Presentación de la tesina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26592" marR="26592" marT="0" marB="0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r="23567" b="32742"/>
          <a:stretch>
            <a:fillRect/>
          </a:stretch>
        </p:blipFill>
        <p:spPr bwMode="auto">
          <a:xfrm>
            <a:off x="7535345" y="44624"/>
            <a:ext cx="15328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71426" y="899444"/>
            <a:ext cx="1728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 </a:t>
            </a:r>
            <a:r>
              <a:rPr lang="es-MX" sz="2200" b="1" dirty="0"/>
              <a:t>Admisión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854968"/>
          </a:xfrm>
        </p:spPr>
        <p:txBody>
          <a:bodyPr>
            <a:noAutofit/>
          </a:bodyPr>
          <a:lstStyle/>
          <a:p>
            <a:pPr lvl="0" algn="l"/>
            <a:r>
              <a:rPr lang="es-MX" sz="2600" b="1" i="1" dirty="0" smtClean="0"/>
              <a:t>MAESTRÍA TECNOLÓGICA EN PRESTACIÓN DE SERVICIOS PROFESIONALES</a:t>
            </a:r>
            <a:endParaRPr lang="es-MX" sz="2600" dirty="0"/>
          </a:p>
        </p:txBody>
      </p:sp>
      <p:sp>
        <p:nvSpPr>
          <p:cNvPr id="5" name="4 Rectángulo"/>
          <p:cNvSpPr/>
          <p:nvPr/>
        </p:nvSpPr>
        <p:spPr>
          <a:xfrm>
            <a:off x="179512" y="1458064"/>
            <a:ext cx="4464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 </a:t>
            </a:r>
            <a:r>
              <a:rPr lang="es-MX" dirty="0" smtClean="0"/>
              <a:t>Existen </a:t>
            </a:r>
            <a:r>
              <a:rPr lang="es-MX" dirty="0"/>
              <a:t>dos tipos de estudiantes en la Maestría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dirty="0"/>
              <a:t>Becarios de la Financiera Nacional de </a:t>
            </a:r>
            <a:r>
              <a:rPr lang="es-MX" dirty="0" smtClean="0"/>
              <a:t>Desarrollo</a:t>
            </a:r>
          </a:p>
          <a:p>
            <a:pPr lvl="1" algn="just"/>
            <a:r>
              <a:rPr lang="es-MX" dirty="0" smtClean="0"/>
              <a:t>Son aquellos prestadores que forman parte de la Red de Prestadores de Servicios acreditados por la Financiera Nacional.</a:t>
            </a:r>
          </a:p>
          <a:p>
            <a:pPr lvl="1" algn="just"/>
            <a:r>
              <a:rPr lang="es-MX" dirty="0" smtClean="0"/>
              <a:t>Las </a:t>
            </a:r>
            <a:r>
              <a:rPr lang="es-MX" dirty="0"/>
              <a:t>solicitudes y autorización de becas, se canalizan directamente a través del corporativo y/o de las oficinas regionales de esa entidad</a:t>
            </a:r>
            <a:r>
              <a:rPr lang="es-MX" dirty="0" smtClean="0"/>
              <a:t>.</a:t>
            </a:r>
          </a:p>
          <a:p>
            <a:pPr lvl="1" algn="just"/>
            <a:endParaRPr lang="es-MX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dirty="0"/>
              <a:t>Estudiantes independientes</a:t>
            </a:r>
          </a:p>
          <a:p>
            <a:pPr lvl="1" algn="just"/>
            <a:r>
              <a:rPr lang="es-MX" dirty="0"/>
              <a:t>Son aquellas personas interesadas en cursar el programa de posgrado, y cubren directamente su colegiatura por módulo.</a:t>
            </a:r>
          </a:p>
        </p:txBody>
      </p:sp>
      <p:sp>
        <p:nvSpPr>
          <p:cNvPr id="6" name="1 Rectángulo"/>
          <p:cNvSpPr/>
          <p:nvPr/>
        </p:nvSpPr>
        <p:spPr>
          <a:xfrm>
            <a:off x="5343400" y="1701969"/>
            <a:ext cx="3333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 smtClean="0"/>
              <a:t> </a:t>
            </a:r>
            <a:r>
              <a:rPr lang="es-MX" sz="2200" b="1" dirty="0"/>
              <a:t>Requisitos de admisión</a:t>
            </a:r>
            <a:endParaRPr lang="es-MX" sz="2200" dirty="0"/>
          </a:p>
        </p:txBody>
      </p:sp>
      <p:sp>
        <p:nvSpPr>
          <p:cNvPr id="7" name="3 Rectángulo"/>
          <p:cNvSpPr/>
          <p:nvPr/>
        </p:nvSpPr>
        <p:spPr>
          <a:xfrm>
            <a:off x="5600552" y="2289060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/>
              <a:t> </a:t>
            </a:r>
            <a:r>
              <a:rPr lang="es-MX" dirty="0" smtClean="0"/>
              <a:t>Solicitud </a:t>
            </a:r>
            <a:r>
              <a:rPr lang="es-MX" dirty="0"/>
              <a:t>de admisión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Currículum Vitae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Título Profesional *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Constancia de calificaciones de la licenciatura (mínimo 7.5)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Acta de nacimiento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2 fotografías (infantil)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Certificado médico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*De no contar con título de licenciatura, se extenderá Constancia de Diplomado.</a:t>
            </a:r>
          </a:p>
        </p:txBody>
      </p:sp>
    </p:spTree>
    <p:extLst>
      <p:ext uri="{BB962C8B-B14F-4D97-AF65-F5344CB8AC3E}">
        <p14:creationId xmlns:p14="http://schemas.microsoft.com/office/powerpoint/2010/main" val="25572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4545" y="2050938"/>
            <a:ext cx="37857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 </a:t>
            </a:r>
            <a:r>
              <a:rPr lang="es-MX" sz="2200" b="1" dirty="0"/>
              <a:t>Sedes y Fechas de </a:t>
            </a:r>
            <a:r>
              <a:rPr lang="es-MX" sz="2200" b="1" dirty="0" smtClean="0"/>
              <a:t>Impartición</a:t>
            </a:r>
            <a:endParaRPr lang="es-MX" sz="2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79068"/>
            <a:ext cx="8229600" cy="845676"/>
          </a:xfrm>
        </p:spPr>
        <p:txBody>
          <a:bodyPr>
            <a:noAutofit/>
          </a:bodyPr>
          <a:lstStyle/>
          <a:p>
            <a:pPr lvl="0" algn="l"/>
            <a:r>
              <a:rPr lang="es-MX" sz="2600" b="1" i="1" dirty="0" smtClean="0"/>
              <a:t>MAESTRÍA TECNOLÓGICA EN PRESTACIÓN DE SERVICIOS PROFESIONALES</a:t>
            </a:r>
            <a:endParaRPr lang="es-MX" sz="2600" dirty="0"/>
          </a:p>
        </p:txBody>
      </p:sp>
      <p:sp>
        <p:nvSpPr>
          <p:cNvPr id="5" name="4 Rectángulo"/>
          <p:cNvSpPr/>
          <p:nvPr/>
        </p:nvSpPr>
        <p:spPr>
          <a:xfrm>
            <a:off x="395536" y="2699010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La </a:t>
            </a:r>
            <a:r>
              <a:rPr lang="es-MX" dirty="0"/>
              <a:t>Maestría Tecnológica se imparte en varias sedes del país y cada módulo se da con fechas flexibles. </a:t>
            </a:r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El </a:t>
            </a:r>
            <a:r>
              <a:rPr lang="es-MX" dirty="0"/>
              <a:t>Colegio de Postgraduados y la Financiera Nacional deciden de manera conjunta la sede y la fecha de inicio de los cuatro primeros módulos de la Maestría. El módulo V (tesina) se realiza de manera continua durante todo el año académico.</a:t>
            </a:r>
          </a:p>
        </p:txBody>
      </p:sp>
      <p:sp>
        <p:nvSpPr>
          <p:cNvPr id="6" name="1 Rectángulo"/>
          <p:cNvSpPr/>
          <p:nvPr/>
        </p:nvSpPr>
        <p:spPr>
          <a:xfrm>
            <a:off x="6288104" y="2026095"/>
            <a:ext cx="1524256" cy="43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dirty="0" smtClean="0"/>
              <a:t> </a:t>
            </a:r>
            <a:r>
              <a:rPr lang="es-MX" sz="2200" b="1" dirty="0" smtClean="0"/>
              <a:t>Cuotas</a:t>
            </a:r>
            <a:endParaRPr lang="es-MX" sz="2200" dirty="0"/>
          </a:p>
        </p:txBody>
      </p:sp>
      <p:sp>
        <p:nvSpPr>
          <p:cNvPr id="7" name="3 Rectángulo"/>
          <p:cNvSpPr/>
          <p:nvPr/>
        </p:nvSpPr>
        <p:spPr>
          <a:xfrm>
            <a:off x="4932040" y="2676976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Para </a:t>
            </a:r>
            <a:r>
              <a:rPr lang="es-MX" dirty="0"/>
              <a:t>becarios de la </a:t>
            </a:r>
            <a:r>
              <a:rPr lang="es-MX" dirty="0" err="1"/>
              <a:t>FN</a:t>
            </a:r>
            <a:r>
              <a:rPr lang="es-MX" dirty="0"/>
              <a:t> no existe cuota alguna para el estudiante (módulo I al IV</a:t>
            </a:r>
            <a:r>
              <a:rPr lang="es-MX" dirty="0" smtClean="0"/>
              <a:t>)</a:t>
            </a:r>
          </a:p>
          <a:p>
            <a:pPr algn="just"/>
            <a:endParaRPr lang="es-MX" dirty="0"/>
          </a:p>
          <a:p>
            <a:pPr lvl="0" algn="just"/>
            <a:r>
              <a:rPr lang="es-MX" dirty="0"/>
              <a:t>El costo por módulo es de $15,000.00 como alumno independiente</a:t>
            </a:r>
            <a:r>
              <a:rPr lang="es-MX" dirty="0" smtClean="0"/>
              <a:t>.</a:t>
            </a:r>
          </a:p>
          <a:p>
            <a:pPr lvl="0" algn="just"/>
            <a:endParaRPr lang="es-MX" dirty="0"/>
          </a:p>
          <a:p>
            <a:pPr lvl="0" algn="just"/>
            <a:r>
              <a:rPr lang="es-MX" dirty="0"/>
              <a:t>El módulo V </a:t>
            </a:r>
            <a:r>
              <a:rPr lang="es-MX" dirty="0" smtClean="0"/>
              <a:t>tiene </a:t>
            </a:r>
            <a:r>
              <a:rPr lang="es-MX" dirty="0"/>
              <a:t>un costo de recuperación de $3,000.00 por concepto de asesoría de tesina y titulación en el caso de los becarios de </a:t>
            </a:r>
            <a:r>
              <a:rPr lang="es-MX" dirty="0" err="1"/>
              <a:t>FN</a:t>
            </a:r>
            <a:r>
              <a:rPr lang="es-MX" dirty="0" smtClean="0"/>
              <a:t>.</a:t>
            </a:r>
          </a:p>
          <a:p>
            <a:pPr lvl="0" algn="just"/>
            <a:endParaRPr lang="es-MX" dirty="0"/>
          </a:p>
          <a:p>
            <a:pPr algn="just"/>
            <a:r>
              <a:rPr lang="es-MX" dirty="0" smtClean="0"/>
              <a:t>No </a:t>
            </a:r>
            <a:r>
              <a:rPr lang="es-MX" dirty="0"/>
              <a:t>existe cuota de inscripción</a:t>
            </a:r>
            <a:r>
              <a:rPr lang="es-MX" dirty="0" smtClean="0"/>
              <a:t>.</a:t>
            </a:r>
            <a:r>
              <a:rPr lang="es-MX" b="1" dirty="0"/>
              <a:t>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03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124744"/>
            <a:ext cx="6912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200" b="1" dirty="0" smtClean="0"/>
              <a:t>Requisitos </a:t>
            </a:r>
            <a:r>
              <a:rPr lang="es-MX" sz="2200" b="1" dirty="0"/>
              <a:t>para obtener el grado de Maestría </a:t>
            </a:r>
            <a:r>
              <a:rPr lang="es-MX" sz="2200" b="1" dirty="0" smtClean="0"/>
              <a:t>Tecnológica</a:t>
            </a:r>
            <a:endParaRPr lang="es-MX" sz="2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926976"/>
          </a:xfrm>
        </p:spPr>
        <p:txBody>
          <a:bodyPr>
            <a:normAutofit/>
          </a:bodyPr>
          <a:lstStyle/>
          <a:p>
            <a:pPr lvl="0" algn="l"/>
            <a:r>
              <a:rPr lang="es-MX" sz="2600" b="1" i="1" dirty="0" smtClean="0"/>
              <a:t>MAESTRÍA TECNOLÓGICA EN PRESTACIÓN DE SERVICIOS PROFESIONALES</a:t>
            </a:r>
            <a:endParaRPr lang="es-MX" sz="2600" dirty="0"/>
          </a:p>
        </p:txBody>
      </p:sp>
      <p:sp>
        <p:nvSpPr>
          <p:cNvPr id="5" name="4 Rectángulo"/>
          <p:cNvSpPr/>
          <p:nvPr/>
        </p:nvSpPr>
        <p:spPr>
          <a:xfrm>
            <a:off x="179512" y="1844824"/>
            <a:ext cx="3816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 smtClean="0"/>
              <a:t>Acreditar </a:t>
            </a:r>
            <a:r>
              <a:rPr lang="es-MX" dirty="0"/>
              <a:t>título de </a:t>
            </a:r>
            <a:r>
              <a:rPr lang="es-MX" dirty="0" smtClean="0"/>
              <a:t>licenciatura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/>
              <a:t>Haber realizado actividades académicas que cubran la totalidad de los créditos</a:t>
            </a:r>
            <a:r>
              <a:rPr lang="es-MX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/>
              <a:t>Haber aprobado los cursos necesarios con calificación mínima de 8.0 </a:t>
            </a:r>
            <a:r>
              <a:rPr lang="es-MX" dirty="0" smtClean="0"/>
              <a:t> (</a:t>
            </a:r>
            <a:r>
              <a:rPr lang="es-MX" dirty="0"/>
              <a:t>en una escala del 0 al 10</a:t>
            </a:r>
            <a:r>
              <a:rPr lang="es-MX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/>
              <a:t>Presentar tesina escrita y aprobada por su Consejo </a:t>
            </a:r>
            <a:r>
              <a:rPr lang="es-MX" dirty="0" smtClean="0"/>
              <a:t>Particular</a:t>
            </a:r>
          </a:p>
          <a:p>
            <a:pPr lvl="0"/>
            <a:r>
              <a:rPr lang="es-MX" dirty="0" smtClean="0"/>
              <a:t> </a:t>
            </a:r>
            <a:endParaRPr lang="es-MX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/>
              <a:t>Defensa oral de la </a:t>
            </a:r>
            <a:r>
              <a:rPr lang="es-MX" dirty="0" smtClean="0"/>
              <a:t>tesina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dirty="0"/>
              <a:t>Demás requisitos que establezca el Colegio de Postgraduados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45627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162880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400" b="1" dirty="0"/>
              <a:t>Información y datos de </a:t>
            </a:r>
            <a:r>
              <a:rPr lang="es-MX" sz="2400" b="1" dirty="0" smtClean="0"/>
              <a:t>contacto:</a:t>
            </a:r>
            <a:endParaRPr lang="es-MX" sz="24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s-MX" sz="2600" b="1" i="1" dirty="0" smtClean="0"/>
              <a:t>MAESTRÍA TECNOLÓGICA EN PRESTACIÓN DE SERVICIOS PROFESIONALES</a:t>
            </a:r>
            <a:endParaRPr lang="es-MX" sz="2600" dirty="0"/>
          </a:p>
        </p:txBody>
      </p:sp>
      <p:sp>
        <p:nvSpPr>
          <p:cNvPr id="4" name="3 Rectángulo"/>
          <p:cNvSpPr/>
          <p:nvPr/>
        </p:nvSpPr>
        <p:spPr>
          <a:xfrm>
            <a:off x="611560" y="1997839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 </a:t>
            </a:r>
            <a:endParaRPr lang="es-MX" sz="2000" dirty="0"/>
          </a:p>
          <a:p>
            <a:pPr algn="ctr"/>
            <a:r>
              <a:rPr lang="es-MX" sz="2000" b="1" dirty="0"/>
              <a:t> </a:t>
            </a:r>
            <a:endParaRPr lang="es-MX" sz="2000" dirty="0"/>
          </a:p>
          <a:p>
            <a:pPr algn="ctr"/>
            <a:r>
              <a:rPr lang="es-MX" sz="2400" b="1" dirty="0"/>
              <a:t>Dra. Brenda Trejo Téllez</a:t>
            </a:r>
            <a:endParaRPr lang="es-MX" sz="2400" dirty="0"/>
          </a:p>
          <a:p>
            <a:pPr algn="ctr"/>
            <a:r>
              <a:rPr lang="es-MX" sz="2400" b="1" dirty="0"/>
              <a:t>Subdirección de Educación</a:t>
            </a:r>
            <a:endParaRPr lang="es-MX" sz="2400" dirty="0"/>
          </a:p>
          <a:p>
            <a:pPr algn="ctr"/>
            <a:r>
              <a:rPr lang="es-MX" sz="2400" b="1" dirty="0"/>
              <a:t>Campus San Luis Potosí</a:t>
            </a:r>
            <a:endParaRPr lang="es-MX" sz="2400" dirty="0"/>
          </a:p>
          <a:p>
            <a:pPr algn="ctr"/>
            <a:r>
              <a:rPr lang="es-MX" sz="2400" b="1" u="sng" dirty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brendat@colpos.mx</a:t>
            </a:r>
            <a:endParaRPr lang="es-MX" sz="24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es-MX" sz="2400" b="1" u="sng" dirty="0" smtClean="0"/>
          </a:p>
          <a:p>
            <a:pPr algn="ctr"/>
            <a:endParaRPr lang="es-MX" sz="2400" b="1" u="sng" dirty="0"/>
          </a:p>
          <a:p>
            <a:pPr algn="ctr"/>
            <a:r>
              <a:rPr lang="es-MX" sz="2400" b="1" dirty="0" smtClean="0"/>
              <a:t>Dr</a:t>
            </a:r>
            <a:r>
              <a:rPr lang="es-MX" sz="2400" b="1" dirty="0"/>
              <a:t>. Benjamín Figueroa Sandoval</a:t>
            </a:r>
            <a:endParaRPr lang="es-MX" sz="2400" dirty="0"/>
          </a:p>
          <a:p>
            <a:pPr algn="ctr"/>
            <a:r>
              <a:rPr lang="es-MX" sz="2400" b="1" dirty="0"/>
              <a:t>Coordinador General</a:t>
            </a:r>
            <a:endParaRPr lang="es-MX" sz="2400" dirty="0"/>
          </a:p>
          <a:p>
            <a:pPr algn="ctr"/>
            <a:r>
              <a:rPr lang="es-MX" sz="2400" b="1" u="sng" dirty="0" smtClean="0">
                <a:hlinkClick r:id="rId3"/>
              </a:rPr>
              <a:t>benjamin@colpos.mx</a:t>
            </a:r>
            <a:endParaRPr lang="es-MX" sz="2400" dirty="0"/>
          </a:p>
          <a:p>
            <a:pPr algn="ctr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926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60032" y="739725"/>
            <a:ext cx="4032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/>
              <a:t>El </a:t>
            </a:r>
            <a:r>
              <a:rPr lang="es-MX" sz="1600" dirty="0"/>
              <a:t>Colegio de Postgraduados y la Financiera Nacional de Desarrollo Agropecuario, Rural, Forestal y Pesquero establecieron una alianza para la ejecución de un proyecto nacional de formación de recursos humanos encaminado al desarrollo rural sustentable a través de la impartición en el país de dos maestrías tecnológicas</a:t>
            </a:r>
            <a:r>
              <a:rPr lang="es-MX" sz="1600" dirty="0" smtClean="0"/>
              <a:t>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Las Maestrías Tecnológicas </a:t>
            </a:r>
            <a:r>
              <a:rPr lang="es-MX" sz="1600" dirty="0" err="1"/>
              <a:t>COLPOS-FN</a:t>
            </a:r>
            <a:r>
              <a:rPr lang="es-MX" sz="1600" dirty="0"/>
              <a:t>, son programas académicos que de manera conjunta desarrollan el Colegio de Postgraduados y la Financiera Nacional de Desarrollo Agropecuario, Rural, Forestal y Pesquero</a:t>
            </a:r>
            <a:r>
              <a:rPr lang="es-MX" sz="1600" dirty="0" smtClean="0"/>
              <a:t>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/>
              <a:t>La primera, está destinada a la red de los técnicos de campo, denominados como prestadores de servicios, que apoyan a la Financiera Nacional de Desarrollo en los diferentes estados del territorio nacional. </a:t>
            </a:r>
            <a:r>
              <a:rPr lang="es-MX" sz="1600" dirty="0" smtClean="0"/>
              <a:t>La </a:t>
            </a:r>
            <a:r>
              <a:rPr lang="es-MX" sz="1600" dirty="0"/>
              <a:t>segunda, se encuentra dirigida a los funcionarios, agentes regionales y promotores de crédito de la misma institución.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23528" y="476672"/>
            <a:ext cx="2123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PRESENTACIÓN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5472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38" y="1579433"/>
            <a:ext cx="367161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/>
              <a:t> </a:t>
            </a:r>
            <a:r>
              <a:rPr lang="es-MX" sz="2400" b="1" i="1" dirty="0" smtClean="0"/>
              <a:t>Introducción</a:t>
            </a:r>
            <a:endParaRPr lang="es-MX" sz="2400" b="1" i="1" dirty="0"/>
          </a:p>
          <a:p>
            <a:r>
              <a:rPr lang="es-MX" sz="1600" dirty="0"/>
              <a:t> </a:t>
            </a:r>
          </a:p>
          <a:p>
            <a:pPr algn="just"/>
            <a:r>
              <a:rPr lang="es-MX" dirty="0"/>
              <a:t>En los últimos años, se ha venido revalorando la importancia estratégica de los servicios de capacitación, asesoría, consultoría, promoción, asistencia técnica y extensión a los productores rurales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A esta coyuntura, se ha sumado la participación de instituciones como la Financiera Nacional de Desarrollo, la cual ha destinado recursos federales para financiar estos servicios mediante diferentes programas.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41587"/>
            <a:ext cx="8229600" cy="922114"/>
          </a:xfrm>
        </p:spPr>
        <p:txBody>
          <a:bodyPr>
            <a:normAutofit/>
          </a:bodyPr>
          <a:lstStyle/>
          <a:p>
            <a:pPr lvl="0" algn="l"/>
            <a:r>
              <a:rPr lang="es-MX" sz="2600" b="1" dirty="0" smtClean="0"/>
              <a:t>MAESTRÍA TECNOLÓGICA EN PRESTACIÓN DE SERVICIOS PROFESIONALES</a:t>
            </a:r>
            <a:endParaRPr lang="es-MX" sz="2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03" y="2204864"/>
            <a:ext cx="459468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7500" y="1501041"/>
            <a:ext cx="82149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  <a:r>
              <a:rPr lang="es-MX" sz="2400" b="1" dirty="0" smtClean="0"/>
              <a:t>Perfil </a:t>
            </a:r>
            <a:r>
              <a:rPr lang="es-MX" sz="2400" b="1" dirty="0"/>
              <a:t>de los Prestadores de Servicios</a:t>
            </a:r>
            <a:r>
              <a:rPr lang="es-MX" sz="2400" dirty="0"/>
              <a:t> 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dirty="0"/>
              <a:t>El perfil de los prestadores de servicios en el medio rural se engloba en dos grupos. Por una parte, los profesionales en las áreas agronómicas, y cuyas fortalezas radican en la atención de los procesos productivos</a:t>
            </a:r>
            <a:r>
              <a:rPr lang="es-MX" dirty="0" smtClean="0"/>
              <a:t>. En </a:t>
            </a:r>
            <a:r>
              <a:rPr lang="es-MX" dirty="0"/>
              <a:t>el segundo grupo, suele participar desde organismos no gubernamentales, empresas o asociaciones de diversas disciplinas, con un enfoque y técnicas empíricas de carácter participativo</a:t>
            </a:r>
            <a:r>
              <a:rPr lang="es-MX" dirty="0" smtClean="0"/>
              <a:t>.</a:t>
            </a:r>
            <a:endParaRPr lang="es-MX" sz="1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pPr lvl="0" algn="l"/>
            <a:r>
              <a:rPr lang="es-MX" sz="2600" b="1" dirty="0" smtClean="0"/>
              <a:t>MAESTRÍA TECNOLÓGICA EN PRESTACIÓN DE SERVICIOS PROFESIONALES</a:t>
            </a:r>
            <a:endParaRPr lang="es-MX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143600" y="6237312"/>
            <a:ext cx="1964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Campus San Luis Potosí</a:t>
            </a:r>
            <a:endParaRPr lang="es-MX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r="23567" b="32742"/>
          <a:stretch>
            <a:fillRect/>
          </a:stretch>
        </p:blipFill>
        <p:spPr bwMode="auto">
          <a:xfrm>
            <a:off x="7236296" y="4437112"/>
            <a:ext cx="1728192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17500" y="3933056"/>
            <a:ext cx="66307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Derivado de lo anterior, el programa pretende responder al compromiso institucional de transformar los servicios que ofrecen los técnicos y organizaciones, tanto en términos estructurales, organizativos, metodológicos, de contenidos y de recursos didácticos, a través de conocimientos que puedan generar la capacidad de adaptarse con competencia, flexibilidad y con la oportunidad necesaria a los cambios tecnológicos originados por nuevas condiciones y circunstancias mediante un enfoque de trabajo-aprendizaje.</a:t>
            </a:r>
          </a:p>
        </p:txBody>
      </p:sp>
    </p:spTree>
    <p:extLst>
      <p:ext uri="{BB962C8B-B14F-4D97-AF65-F5344CB8AC3E}">
        <p14:creationId xmlns:p14="http://schemas.microsoft.com/office/powerpoint/2010/main" val="1713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5" y="980728"/>
            <a:ext cx="49685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 Se </a:t>
            </a:r>
            <a:r>
              <a:rPr lang="es-MX" dirty="0"/>
              <a:t>refuerzan y amplían conceptos de educación para y en el trabajo, aprender-aprender y  el de competencia laboral</a:t>
            </a:r>
            <a:r>
              <a:rPr lang="es-MX" dirty="0" smtClean="0"/>
              <a:t>. Se </a:t>
            </a:r>
            <a:r>
              <a:rPr lang="es-MX" dirty="0"/>
              <a:t>aborda el desempeño de los individuos en el trabajo y se les capacita en base a ese desempeño para convertirlo en situaciones de aprendizaje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La </a:t>
            </a:r>
            <a:r>
              <a:rPr lang="es-MX" dirty="0"/>
              <a:t>Maestría está diseñada con base en una organización modular conformada por horas teoría, tutoría y estancia en campo. Por consiguiente, el proceso de formación incluye análisis y reflexión de manera integrada al proceso del trabajo mismo del prestador de servicios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Las disciplinas que contribuyen a la explicación del aprendizaje </a:t>
            </a:r>
            <a:r>
              <a:rPr lang="es-MX" dirty="0" smtClean="0"/>
              <a:t>incluyen: </a:t>
            </a:r>
            <a:r>
              <a:rPr lang="es-MX" dirty="0"/>
              <a:t>Antropología Social, Epistemología, Semiótica, Psicología del aprendizaje, neuropsicología y didáctica.  Asimismo, </a:t>
            </a:r>
            <a:r>
              <a:rPr lang="es-MX" dirty="0" smtClean="0"/>
              <a:t>se incorporan </a:t>
            </a:r>
            <a:r>
              <a:rPr lang="es-MX" dirty="0"/>
              <a:t>enfoques de género, sustentabilidad e integración económica.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Autofit/>
          </a:bodyPr>
          <a:lstStyle/>
          <a:p>
            <a:pPr lvl="0" algn="l" defTabSz="457207"/>
            <a:r>
              <a:rPr lang="es-MX" sz="2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MAESTRÍA TECNOLÓGICA EN PRESTACIÓN DE SERVICIOS PROFESIONALES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3249568" cy="28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1800" y="1628800"/>
            <a:ext cx="2952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200" dirty="0" smtClean="0"/>
              <a:t> </a:t>
            </a:r>
            <a:r>
              <a:rPr lang="es-MX" sz="2200" b="1" i="1" dirty="0"/>
              <a:t>Organización </a:t>
            </a:r>
            <a:r>
              <a:rPr lang="es-MX" sz="2200" b="1" i="1" dirty="0" smtClean="0">
                <a:latin typeface="+mj-lt"/>
              </a:rPr>
              <a:t>Modular</a:t>
            </a:r>
            <a:endParaRPr lang="es-MX" sz="2200" i="1" dirty="0" smtClean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s-MX" sz="2600" b="1" dirty="0" smtClean="0"/>
              <a:t>MAESTRÍA TECNOLÓGICA EN PRESTACIÓN DE SERVICIOS PROFESIONALES</a:t>
            </a:r>
            <a:endParaRPr lang="es-MX" sz="2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53647"/>
              </p:ext>
            </p:extLst>
          </p:nvPr>
        </p:nvGraphicFramePr>
        <p:xfrm>
          <a:off x="683568" y="2256155"/>
          <a:ext cx="7704856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4856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Maestría Tecnológica en Prestación de Servicios Profesionales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Módulos y Créditos *</a:t>
                      </a:r>
                      <a:endParaRPr lang="es-MX" sz="20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39697"/>
              </p:ext>
            </p:extLst>
          </p:nvPr>
        </p:nvGraphicFramePr>
        <p:xfrm>
          <a:off x="683568" y="2976236"/>
          <a:ext cx="7704857" cy="2778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697"/>
                <a:gridCol w="1948430"/>
                <a:gridCol w="1949365"/>
                <a:gridCol w="1949365"/>
              </a:tblGrid>
              <a:tr h="531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Módulo 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(Tronco común)</a:t>
                      </a:r>
                      <a:endParaRPr lang="es-MX" sz="1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Módulo II y III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(orientaciones)</a:t>
                      </a:r>
                      <a:endParaRPr lang="es-MX" sz="16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Módulo IV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(Tronco común)</a:t>
                      </a:r>
                      <a:endParaRPr lang="es-MX" sz="16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Módulo 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Tesina</a:t>
                      </a:r>
                      <a:endParaRPr lang="es-MX" sz="16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</a:tr>
              <a:tr h="394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6 créditos</a:t>
                      </a:r>
                      <a:endParaRPr lang="es-MX" sz="16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créditos II y 6 créditos III</a:t>
                      </a: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créditos</a:t>
                      </a: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créditos</a:t>
                      </a: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</a:tr>
              <a:tr h="265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 meses</a:t>
                      </a:r>
                      <a:endParaRPr lang="es-MX" sz="16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meses c/u</a:t>
                      </a: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meses</a:t>
                      </a: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meses</a:t>
                      </a: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</a:tr>
              <a:tr h="1328328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*</a:t>
                      </a:r>
                      <a:r>
                        <a:rPr lang="es-MX" sz="1400" dirty="0">
                          <a:effectLst/>
                        </a:rPr>
                        <a:t>Un crédito tecnológico equivale a 22 horas de asistencia a clases presenciales o virtuales impartidas por un profesor o consejero y complementadas con 42 horas de trabajo extra clase, haciendo un total de 64 horas de actividades académicas.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El programa incluye 24 créditos, ya que de acuerdo al Reglamento Institucional para el grado de Maestría Tecnológica, es necesario haber acumulado 20 créditos en cursos más 2 créditos en investigación.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5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35896" y="908720"/>
            <a:ext cx="21602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/>
              <a:t> </a:t>
            </a:r>
            <a:r>
              <a:rPr lang="es-MX" sz="2200" b="1" i="1" dirty="0" smtClean="0"/>
              <a:t>Plan de Estudios</a:t>
            </a:r>
            <a:endParaRPr lang="es-MX" sz="2200" i="1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927496"/>
              </p:ext>
            </p:extLst>
          </p:nvPr>
        </p:nvGraphicFramePr>
        <p:xfrm>
          <a:off x="323528" y="1772816"/>
          <a:ext cx="8640959" cy="43080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05952"/>
                <a:gridCol w="684620"/>
                <a:gridCol w="1745570"/>
                <a:gridCol w="724873"/>
                <a:gridCol w="1824665"/>
                <a:gridCol w="729270"/>
                <a:gridCol w="826009"/>
              </a:tblGrid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Cursos </a:t>
                      </a:r>
                      <a:r>
                        <a:rPr lang="es-MX" sz="1400" dirty="0" smtClean="0">
                          <a:effectLst/>
                        </a:rPr>
                        <a:t>Teórico-Prácticos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Horas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Seminarios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en </a:t>
                      </a:r>
                      <a:r>
                        <a:rPr lang="es-MX" sz="1400" dirty="0">
                          <a:effectLst/>
                        </a:rPr>
                        <a:t>Tutorías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Horas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Estancias </a:t>
                      </a:r>
                      <a:r>
                        <a:rPr lang="es-MX" sz="1400" dirty="0" smtClean="0">
                          <a:effectLst/>
                        </a:rPr>
                        <a:t>o </a:t>
                      </a:r>
                      <a:r>
                        <a:rPr lang="es-MX" sz="1400" dirty="0">
                          <a:effectLst/>
                        </a:rPr>
                        <a:t>trabajo de campo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Horas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Créditos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</a:tr>
              <a:tr h="20915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Módulo I. Formación Especializada en Metodología de los Servicios 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45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PSR601. Introducción al Método para la Prestación de Servicios en el Medio Rural.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PSR604. Conducción del Proceso de aprendizaje de los Productores.</a:t>
                      </a: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Formulación y Realización del Programa de Prestación de Servicios</a:t>
                      </a: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2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</a:tr>
              <a:tr h="83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PSR602. Diseño y Conducción de Programas de Capacitación, Asesoría y Consultoría Rural.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PSR605. Conducción del Proceso de Diagnóstico Rural.</a:t>
                      </a: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Formulación y Realización del Diagnóstico Rural Participativo.</a:t>
                      </a: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2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</a:tr>
              <a:tr h="83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PSR603. Conducción de Programas de Capacitación, Asesoría y Consultoría Rural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PSR606. Conducción del Proceso de Proyección de Desarrollo.</a:t>
                      </a: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Formulación y Realización del Plan de Negocios.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84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2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</a:tr>
            </a:tbl>
          </a:graphicData>
        </a:graphic>
      </p:graphicFrame>
      <p:pic>
        <p:nvPicPr>
          <p:cNvPr id="8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r="23567" b="32742"/>
          <a:stretch>
            <a:fillRect/>
          </a:stretch>
        </p:blipFill>
        <p:spPr bwMode="auto">
          <a:xfrm>
            <a:off x="7308304" y="116632"/>
            <a:ext cx="174888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03848" y="1087174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/>
              <a:t> </a:t>
            </a:r>
            <a:r>
              <a:rPr lang="es-MX" sz="2200" b="1" i="1" dirty="0" smtClean="0"/>
              <a:t>Plan de Estudios</a:t>
            </a:r>
            <a:endParaRPr lang="es-MX" sz="2200" i="1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557121"/>
              </p:ext>
            </p:extLst>
          </p:nvPr>
        </p:nvGraphicFramePr>
        <p:xfrm>
          <a:off x="323528" y="1744876"/>
          <a:ext cx="8424938" cy="45836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49902"/>
                <a:gridCol w="666400"/>
                <a:gridCol w="1699110"/>
                <a:gridCol w="801955"/>
                <a:gridCol w="1779865"/>
                <a:gridCol w="635616"/>
                <a:gridCol w="792090"/>
              </a:tblGrid>
              <a:tr h="556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Cursos </a:t>
                      </a:r>
                      <a:r>
                        <a:rPr lang="es-MX" sz="1400" dirty="0" smtClean="0">
                          <a:effectLst/>
                        </a:rPr>
                        <a:t>Teórico-Prácticos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Horas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Seminarios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en </a:t>
                      </a:r>
                      <a:r>
                        <a:rPr lang="es-MX" sz="1400" dirty="0">
                          <a:effectLst/>
                        </a:rPr>
                        <a:t>Tutorías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Horas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Estancias </a:t>
                      </a:r>
                      <a:r>
                        <a:rPr lang="es-MX" sz="1400" dirty="0" smtClean="0">
                          <a:effectLst/>
                        </a:rPr>
                        <a:t>o </a:t>
                      </a:r>
                      <a:r>
                        <a:rPr lang="es-MX" sz="1400" dirty="0">
                          <a:effectLst/>
                        </a:rPr>
                        <a:t>trabajo de campo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Horas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Créditos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</a:tr>
              <a:tr h="23187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effectLst/>
                        </a:rPr>
                        <a:t>II. Formación Especializada en Diagnóstico y Formulación de Planes de Negocios </a:t>
                      </a:r>
                      <a:endParaRPr lang="es-MX" sz="1400" dirty="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739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PSR607</a:t>
                      </a:r>
                      <a:r>
                        <a:rPr lang="es-MX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Diagnóstico y Estrategia de la Mejora a los Sistemas y Cadenas de Producción</a:t>
                      </a:r>
                      <a:r>
                        <a:rPr lang="es-MX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MX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400" dirty="0" smtClean="0">
                          <a:solidFill>
                            <a:schemeClr val="bg1"/>
                          </a:solidFill>
                          <a:effectLst/>
                        </a:rPr>
                        <a:t>PSR610</a:t>
                      </a: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. Conducción del Proceso de Aprendizaje de los Productores</a:t>
                      </a:r>
                      <a:r>
                        <a:rPr lang="es-MX" sz="14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400" dirty="0" smtClean="0">
                          <a:solidFill>
                            <a:schemeClr val="bg1"/>
                          </a:solidFill>
                          <a:effectLst/>
                        </a:rPr>
                        <a:t>Formulación </a:t>
                      </a: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y Realización del Programa de Prestación de Servicios.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84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</a:tr>
              <a:tr h="19648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PSR609. Avances en el diseño de los Mapas de Aprendizaje  y en la formulación y evaluación de Planes de Negocios para las Empresas Rurales.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PSR611. Conducción de los Mapas de Aprendizaje para Formular y Evaluar Planes de Negocios para las Empresas Rurales.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Formulación y Evaluación de Planes de Negocios para las Empresas Rurales.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84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MX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3278CC"/>
                    </a:solidFill>
                  </a:tcPr>
                </a:tc>
              </a:tr>
            </a:tbl>
          </a:graphicData>
        </a:graphic>
      </p:graphicFrame>
      <p:pic>
        <p:nvPicPr>
          <p:cNvPr id="6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r="23567" b="32742"/>
          <a:stretch>
            <a:fillRect/>
          </a:stretch>
        </p:blipFill>
        <p:spPr bwMode="auto">
          <a:xfrm>
            <a:off x="7308304" y="116632"/>
            <a:ext cx="174888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63992" y="1269921"/>
            <a:ext cx="28083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200" dirty="0" smtClean="0"/>
              <a:t> </a:t>
            </a:r>
            <a:r>
              <a:rPr lang="es-MX" sz="2200" b="1" dirty="0" smtClean="0"/>
              <a:t>Plan de Estudios</a:t>
            </a:r>
            <a:endParaRPr lang="es-MX" sz="2200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84111"/>
              </p:ext>
            </p:extLst>
          </p:nvPr>
        </p:nvGraphicFramePr>
        <p:xfrm>
          <a:off x="207453" y="1916832"/>
          <a:ext cx="8712966" cy="45588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4355"/>
                <a:gridCol w="690602"/>
                <a:gridCol w="1760822"/>
                <a:gridCol w="831083"/>
                <a:gridCol w="1737234"/>
                <a:gridCol w="735642"/>
                <a:gridCol w="833228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dirty="0">
                          <a:solidFill>
                            <a:schemeClr val="bg1"/>
                          </a:solidFill>
                          <a:effectLst/>
                        </a:rPr>
                        <a:t>Cursos Teórico-Prácticos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dirty="0" smtClean="0">
                          <a:solidFill>
                            <a:schemeClr val="bg1"/>
                          </a:solidFill>
                          <a:effectLst/>
                        </a:rPr>
                        <a:t>Horas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bg1"/>
                          </a:solidFill>
                          <a:effectLst/>
                        </a:rPr>
                        <a:t>Seminarios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 smtClean="0">
                          <a:solidFill>
                            <a:schemeClr val="bg1"/>
                          </a:solidFill>
                          <a:effectLst/>
                        </a:rPr>
                        <a:t>en </a:t>
                      </a:r>
                      <a:r>
                        <a:rPr lang="es-MX" sz="1300" dirty="0">
                          <a:solidFill>
                            <a:schemeClr val="bg1"/>
                          </a:solidFill>
                          <a:effectLst/>
                        </a:rPr>
                        <a:t>Tutorías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s-MX" sz="13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dirty="0" smtClean="0">
                          <a:solidFill>
                            <a:schemeClr val="bg1"/>
                          </a:solidFill>
                          <a:effectLst/>
                        </a:rPr>
                        <a:t>Horas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bg1"/>
                          </a:solidFill>
                          <a:effectLst/>
                        </a:rPr>
                        <a:t>Estancias </a:t>
                      </a:r>
                      <a:r>
                        <a:rPr lang="es-MX" sz="1300" dirty="0" smtClean="0">
                          <a:solidFill>
                            <a:schemeClr val="bg1"/>
                          </a:solidFill>
                          <a:effectLst/>
                        </a:rPr>
                        <a:t>o </a:t>
                      </a:r>
                      <a:r>
                        <a:rPr lang="es-MX" sz="1300" dirty="0">
                          <a:solidFill>
                            <a:schemeClr val="bg1"/>
                          </a:solidFill>
                          <a:effectLst/>
                        </a:rPr>
                        <a:t>trabajo de campo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dirty="0" smtClean="0">
                          <a:solidFill>
                            <a:schemeClr val="bg1"/>
                          </a:solidFill>
                          <a:effectLst/>
                        </a:rPr>
                        <a:t>Horas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dirty="0" smtClean="0">
                          <a:solidFill>
                            <a:schemeClr val="bg1"/>
                          </a:solidFill>
                          <a:effectLst/>
                        </a:rPr>
                        <a:t>Créditos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</a:tr>
              <a:tr h="26174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dirty="0">
                          <a:solidFill>
                            <a:schemeClr val="bg1"/>
                          </a:solidFill>
                          <a:effectLst/>
                        </a:rPr>
                        <a:t>Módulo III. Formación Especializada en Capacitación para el Acompañamiento Empresarial e </a:t>
                      </a:r>
                      <a:r>
                        <a:rPr lang="es-MX" sz="1300" dirty="0" smtClean="0">
                          <a:solidFill>
                            <a:schemeClr val="bg1"/>
                          </a:solidFill>
                          <a:effectLst/>
                        </a:rPr>
                        <a:t>Incubación</a:t>
                      </a:r>
                      <a:endParaRPr lang="es-MX" sz="13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PSR612. Organización de las Fases del Proceso General de Producción en Función del Diseño del Producto y su Proceso</a:t>
                      </a:r>
                      <a:r>
                        <a:rPr lang="es-ES" sz="13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  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PSR615. Conducción de la Organización del Proceso General de Producción.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15595" algn="l"/>
                        </a:tabLs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Implantación de la Organización del Proceso General de Producción.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84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</a:tr>
              <a:tr h="1197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PSR613. Sistemas de Control de Insumos, Procesos y Productos. 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PSR616. Conducción de la Implantación de Sistemas de Control de Insumos, Procesos y Productos.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897" marR="64897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15595" algn="l"/>
                        </a:tabLst>
                      </a:pPr>
                      <a:r>
                        <a:rPr lang="es-ES" sz="1300" b="1" dirty="0">
                          <a:solidFill>
                            <a:schemeClr val="bg1"/>
                          </a:solidFill>
                          <a:effectLst/>
                        </a:rPr>
                        <a:t>Implantación de Sistemas de Control de Insumos, Procesos y Productos.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897" marR="64897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84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</a:tr>
              <a:tr h="1044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>
                          <a:solidFill>
                            <a:schemeClr val="bg1"/>
                          </a:solidFill>
                          <a:effectLst/>
                        </a:rPr>
                        <a:t>PSR614. Desarrollo de las Competencias Requeridas por el Proceso General de Producción y los Sistemas de Control.</a:t>
                      </a:r>
                      <a:endParaRPr lang="es-MX" sz="13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PSR617. Conducción del Proceso de Desarrollo de Competencias Laborales Requeridas.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Desarrollo de Competencias Laborales Requeridas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84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MX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4897" marR="64897" marT="0" marB="0" anchor="ctr">
                    <a:solidFill>
                      <a:srgbClr val="3278CC"/>
                    </a:solidFill>
                  </a:tcPr>
                </a:tc>
              </a:tr>
            </a:tbl>
          </a:graphicData>
        </a:graphic>
      </p:graphicFrame>
      <p:pic>
        <p:nvPicPr>
          <p:cNvPr id="6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r="23567" b="32742"/>
          <a:stretch>
            <a:fillRect/>
          </a:stretch>
        </p:blipFill>
        <p:spPr bwMode="auto">
          <a:xfrm>
            <a:off x="7308304" y="116632"/>
            <a:ext cx="174888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1211</Words>
  <Application>Microsoft Office PowerPoint</Application>
  <PresentationFormat>Presentación en pantalla (4:3)</PresentationFormat>
  <Paragraphs>252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MAESTRÍA TECNOLÓGICA EN PRESTACIÓN DE SERVICIOS PROFESIONALES</vt:lpstr>
      <vt:lpstr>MAESTRÍA TECNOLÓGICA EN PRESTACIÓN DE SERVICIOS PROFESIONALES</vt:lpstr>
      <vt:lpstr>MAESTRÍA TECNOLÓGICA EN PRESTACIÓN DE SERVICIOS PROFESIONALES</vt:lpstr>
      <vt:lpstr>MAESTRÍA TECNOLÓGICA EN PRESTACIÓN DE SERVICIOS PROFESIONALES</vt:lpstr>
      <vt:lpstr>Presentación de PowerPoint</vt:lpstr>
      <vt:lpstr>Presentación de PowerPoint</vt:lpstr>
      <vt:lpstr>Presentación de PowerPoint</vt:lpstr>
      <vt:lpstr>Presentación de PowerPoint</vt:lpstr>
      <vt:lpstr>MAESTRÍA TECNOLÓGICA EN PRESTACIÓN DE SERVICIOS PROFESIONALES</vt:lpstr>
      <vt:lpstr>MAESTRÍA TECNOLÓGICA EN PRESTACIÓN DE SERVICIOS PROFESIONALES</vt:lpstr>
      <vt:lpstr>MAESTRÍA TECNOLÓGICA EN PRESTACIÓN DE SERVICIOS PROFESIONALES</vt:lpstr>
      <vt:lpstr>MAESTRÍA TECNOLÓGICA EN PRESTACIÓN DE SERVICIOS PROFESIONALES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benjamin</dc:creator>
  <cp:lastModifiedBy>user</cp:lastModifiedBy>
  <cp:revision>89</cp:revision>
  <cp:lastPrinted>2014-09-17T17:12:00Z</cp:lastPrinted>
  <dcterms:created xsi:type="dcterms:W3CDTF">2014-07-02T13:59:57Z</dcterms:created>
  <dcterms:modified xsi:type="dcterms:W3CDTF">2014-09-17T21:06:41Z</dcterms:modified>
</cp:coreProperties>
</file>