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72" r:id="rId4"/>
    <p:sldId id="273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9" r:id="rId13"/>
    <p:sldId id="296" r:id="rId14"/>
    <p:sldId id="286" r:id="rId15"/>
    <p:sldId id="287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6" d="100"/>
          <a:sy n="116" d="100"/>
        </p:scale>
        <p:origin x="-696" y="-936"/>
      </p:cViewPr>
      <p:guideLst>
        <p:guide orient="horz" pos="900"/>
        <p:guide pos="3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E45B-6AD8-CE4F-9DAD-7BD78BF81F2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8C4AB-F3CB-5842-807C-978D4DA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3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2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8880" y="274640"/>
            <a:ext cx="3658763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0"/>
            <a:ext cx="10773144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2" y="4406902"/>
            <a:ext cx="1036050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2" y="2906713"/>
            <a:ext cx="1036050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90" y="1600202"/>
            <a:ext cx="7215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690" y="1600202"/>
            <a:ext cx="7215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7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6FC-98F2-3448-9036-B02038788DD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15C-C45E-5D43-AAFE-C5D80603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70" y="306564"/>
            <a:ext cx="69704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" y="5191213"/>
            <a:ext cx="12188824" cy="1108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 smtClean="0">
                <a:solidFill>
                  <a:srgbClr val="000000"/>
                </a:solidFill>
              </a:rPr>
              <a:t>PLAN RECTOR DE INVESTIGACIÓN </a:t>
            </a:r>
            <a:endParaRPr lang="es-MX" sz="50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Colpos 25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7859"/>
            <a:ext cx="12188824" cy="50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bone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546100"/>
            <a:ext cx="9784080" cy="5742432"/>
          </a:xfrm>
          <a:prstGeom prst="rect">
            <a:avLst/>
          </a:prstGeom>
        </p:spPr>
      </p:pic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45740" y="44624"/>
            <a:ext cx="121888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Elementos y Organización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bone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546100"/>
            <a:ext cx="9784080" cy="5742432"/>
          </a:xfrm>
          <a:prstGeom prst="rect">
            <a:avLst/>
          </a:prstGeom>
        </p:spPr>
      </p:pic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-2244517" y="-2430615"/>
            <a:ext cx="121888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Elementos y Organización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45740" y="44624"/>
            <a:ext cx="121888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Elementos y Organización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1" y="-58601"/>
            <a:ext cx="121888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4. Elementos y Organización</a:t>
            </a:r>
            <a:endParaRPr lang="es-MX" altLang="es-MX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Backbone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546100"/>
            <a:ext cx="978408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ECHAS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800"/>
            <a:ext cx="12188825" cy="5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1" y="296"/>
            <a:ext cx="12188824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Acciones para el Cumplimiento de los Objetivos del Plan Rector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577296" y="1336540"/>
            <a:ext cx="9939994" cy="43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Consolidación de los Grupos de Investigación Interdisciplinaria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MX" altLang="es-MX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Certificación externa de la investigación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MX" altLang="es-MX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Establecimiento de alianzas estratégicas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MX" altLang="es-MX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Diversificación de las fuentes de financiamiento externo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MX" altLang="es-MX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Uso eficiente de infraestructura y equipo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MX" altLang="es-MX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MX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Difusión y divulgación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429336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-1"/>
            <a:ext cx="121888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Ciclo Implementación-Seguimiento-Evaluación 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493324" y="1227743"/>
            <a:ext cx="727393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Comité Técnico de Investigación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Diagnósticos para identificar demandas regionales de investigación con </a:t>
            </a:r>
            <a:r>
              <a:rPr lang="es-MX" altLang="es-MX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apoyo </a:t>
            </a:r>
            <a:r>
              <a:rPr lang="es-MX" altLang="es-MX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las áreas de conocimiento y los usuarios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Definen y establecen  tareas y compromisos de los </a:t>
            </a:r>
            <a:r>
              <a:rPr lang="es-MX" altLang="es-MX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Campi</a:t>
            </a: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 para  cumplir con el CAR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Dar </a:t>
            </a:r>
            <a:r>
              <a:rPr lang="es-MX" altLang="es-MX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seguimiento al cumplimiento de metas e indicadores establecidos </a:t>
            </a:r>
            <a:r>
              <a:rPr lang="es-MX" altLang="es-MX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los Planes Estratégicos  de las LGAC y las </a:t>
            </a:r>
            <a:r>
              <a:rPr lang="es-MX" altLang="es-MX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LIP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s-MX" altLang="es-MX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Comité</a:t>
            </a:r>
            <a:r>
              <a:rPr lang="es-MX" altLang="es-MX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(s) Académico(s) de Campus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Sancionar el informe </a:t>
            </a:r>
            <a:r>
              <a:rPr lang="es-MX" altLang="es-MX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informe</a:t>
            </a: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 anual de las LGAC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MX" altLang="es-MX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Consejo </a:t>
            </a:r>
            <a:r>
              <a:rPr lang="es-MX" altLang="es-MX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General Académico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Sancionar el informe anual de las LIP </a:t>
            </a:r>
          </a:p>
        </p:txBody>
      </p:sp>
      <p:pic>
        <p:nvPicPr>
          <p:cNvPr id="2" name="Picture 1" descr="DSC_904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711" y="1322210"/>
            <a:ext cx="4285114" cy="42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0" y="99805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rgbClr val="17375E"/>
                </a:solidFill>
              </a:rPr>
              <a:t>2. Objetivos </a:t>
            </a:r>
            <a:r>
              <a:rPr lang="es-MX" altLang="es-MX" b="1" dirty="0">
                <a:solidFill>
                  <a:srgbClr val="17375E"/>
                </a:solidFill>
              </a:rPr>
              <a:t>del Plan Rector de Investigación</a:t>
            </a: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236974" y="1164357"/>
            <a:ext cx="588125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63525" indent="-263525" algn="just">
              <a:spcBef>
                <a:spcPct val="0"/>
              </a:spcBef>
              <a:buFontTx/>
              <a:buAutoNum type="romanUcPeriod"/>
            </a:pPr>
            <a:r>
              <a:rPr lang="es-MX" altLang="es-MX" sz="2400" dirty="0"/>
              <a:t>P</a:t>
            </a:r>
            <a:r>
              <a:rPr lang="es-MX" altLang="es-MX" sz="2400" dirty="0">
                <a:solidFill>
                  <a:srgbClr val="002060"/>
                </a:solidFill>
              </a:rPr>
              <a:t>romover la generación de conocimiento efectivo, </a:t>
            </a:r>
            <a:r>
              <a:rPr lang="es-MX" altLang="es-MX" sz="2400" dirty="0" smtClean="0">
                <a:solidFill>
                  <a:srgbClr val="002060"/>
                </a:solidFill>
              </a:rPr>
              <a:t>con </a:t>
            </a:r>
            <a:r>
              <a:rPr lang="es-MX" altLang="es-MX" sz="2400" dirty="0">
                <a:solidFill>
                  <a:srgbClr val="002060"/>
                </a:solidFill>
              </a:rPr>
              <a:t>productos </a:t>
            </a:r>
            <a:r>
              <a:rPr lang="es-MX" altLang="es-MX" sz="2400" dirty="0" smtClean="0">
                <a:solidFill>
                  <a:srgbClr val="002060"/>
                </a:solidFill>
              </a:rPr>
              <a:t>de impacto </a:t>
            </a:r>
            <a:r>
              <a:rPr lang="es-MX" altLang="es-MX" sz="2400" dirty="0">
                <a:solidFill>
                  <a:srgbClr val="002060"/>
                </a:solidFill>
              </a:rPr>
              <a:t>nacional o </a:t>
            </a:r>
            <a:r>
              <a:rPr lang="es-MX" altLang="es-MX" sz="2400" dirty="0" smtClean="0">
                <a:solidFill>
                  <a:srgbClr val="002060"/>
                </a:solidFill>
              </a:rPr>
              <a:t>regional en el bienestar </a:t>
            </a:r>
            <a:r>
              <a:rPr lang="es-MX" altLang="es-MX" sz="2400" dirty="0">
                <a:solidFill>
                  <a:srgbClr val="002060"/>
                </a:solidFill>
              </a:rPr>
              <a:t>de la </a:t>
            </a:r>
            <a:r>
              <a:rPr lang="es-MX" altLang="es-MX" sz="2400" dirty="0" smtClean="0">
                <a:solidFill>
                  <a:srgbClr val="002060"/>
                </a:solidFill>
              </a:rPr>
              <a:t>sociedad, </a:t>
            </a:r>
            <a:r>
              <a:rPr lang="es-MX" altLang="es-MX" sz="2400" dirty="0">
                <a:solidFill>
                  <a:srgbClr val="002060"/>
                </a:solidFill>
              </a:rPr>
              <a:t>a través de la </a:t>
            </a:r>
            <a:r>
              <a:rPr lang="es-MX" altLang="es-MX" sz="2400" dirty="0" smtClean="0">
                <a:solidFill>
                  <a:srgbClr val="002060"/>
                </a:solidFill>
              </a:rPr>
              <a:t>innovación.</a:t>
            </a:r>
          </a:p>
          <a:p>
            <a:pPr marL="0" indent="0" algn="just">
              <a:spcBef>
                <a:spcPct val="0"/>
              </a:spcBef>
              <a:buNone/>
            </a:pPr>
            <a:endParaRPr lang="es-MX" altLang="es-MX" sz="2400" dirty="0">
              <a:solidFill>
                <a:srgbClr val="002060"/>
              </a:solidFill>
            </a:endParaRPr>
          </a:p>
          <a:p>
            <a:pPr marL="263525" indent="-263525" algn="just">
              <a:spcBef>
                <a:spcPct val="0"/>
              </a:spcBef>
              <a:buFontTx/>
              <a:buAutoNum type="romanUcPeriod"/>
            </a:pPr>
            <a:r>
              <a:rPr lang="es-MX" altLang="es-MX" sz="2400" dirty="0" smtClean="0"/>
              <a:t>Establecer </a:t>
            </a:r>
            <a:r>
              <a:rPr lang="es-MX" altLang="es-MX" sz="2400" dirty="0"/>
              <a:t>un programa de investigación institucional </a:t>
            </a:r>
            <a:r>
              <a:rPr lang="es-MX" altLang="es-MX" sz="2400" dirty="0" smtClean="0"/>
              <a:t>de calidad, en </a:t>
            </a:r>
            <a:r>
              <a:rPr lang="es-MX" altLang="es-MX" sz="2400" dirty="0"/>
              <a:t>sinergia con los Programas de Postgrado, </a:t>
            </a:r>
            <a:r>
              <a:rPr lang="es-MX" altLang="es-MX" sz="2400" dirty="0" smtClean="0"/>
              <a:t>en </a:t>
            </a:r>
            <a:r>
              <a:rPr lang="es-MX" altLang="es-MX" sz="2400" dirty="0"/>
              <a:t>tres ejes temáticos que respondan a los grandes desafíos globales, </a:t>
            </a:r>
            <a:r>
              <a:rPr lang="es-MX" altLang="es-MX" sz="2400" dirty="0" smtClean="0"/>
              <a:t>nacionales, </a:t>
            </a:r>
            <a:r>
              <a:rPr lang="es-MX" altLang="es-MX" sz="2400" dirty="0"/>
              <a:t>y </a:t>
            </a:r>
            <a:r>
              <a:rPr lang="es-MX" altLang="es-MX" sz="2400" dirty="0" smtClean="0"/>
              <a:t>a los </a:t>
            </a:r>
            <a:r>
              <a:rPr lang="es-MX" altLang="es-MX" sz="2400" dirty="0"/>
              <a:t>retos y oportunidades del sector agropecuario, pesquero y alimentario, del sector ambiental y del sector social</a:t>
            </a:r>
            <a:r>
              <a:rPr lang="es-MX" altLang="es-MX" sz="2400" dirty="0" smtClean="0"/>
              <a:t>.</a:t>
            </a:r>
          </a:p>
        </p:txBody>
      </p:sp>
      <p:pic>
        <p:nvPicPr>
          <p:cNvPr id="4" name="Picture 3" descr="IMAGEN INVESTIGAC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11" y="1252074"/>
            <a:ext cx="4787625" cy="47342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0" y="92953"/>
            <a:ext cx="121888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rgbClr val="17375E"/>
                </a:solidFill>
              </a:rPr>
              <a:t>2. Objetivos </a:t>
            </a:r>
            <a:r>
              <a:rPr lang="es-MX" altLang="es-MX" b="1" dirty="0">
                <a:solidFill>
                  <a:srgbClr val="17375E"/>
                </a:solidFill>
              </a:rPr>
              <a:t>del Plan Rector de Investigación</a:t>
            </a: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5437081" y="861482"/>
            <a:ext cx="63747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47675" indent="-447675" algn="just">
              <a:spcBef>
                <a:spcPct val="0"/>
              </a:spcBef>
              <a:buNone/>
            </a:pPr>
            <a:r>
              <a:rPr lang="es-MX" altLang="es-MX" sz="2400" dirty="0" smtClean="0">
                <a:solidFill>
                  <a:srgbClr val="002060"/>
                </a:solidFill>
              </a:rPr>
              <a:t>III. Promover</a:t>
            </a:r>
            <a:r>
              <a:rPr lang="es-MX" altLang="es-MX" sz="2400" dirty="0">
                <a:solidFill>
                  <a:srgbClr val="002060"/>
                </a:solidFill>
              </a:rPr>
              <a:t>, </a:t>
            </a:r>
            <a:r>
              <a:rPr lang="es-MX" altLang="es-MX" sz="2400" dirty="0" smtClean="0">
                <a:solidFill>
                  <a:srgbClr val="002060"/>
                </a:solidFill>
              </a:rPr>
              <a:t>la participación de los </a:t>
            </a:r>
            <a:r>
              <a:rPr lang="es-MX" altLang="es-MX" sz="2400" dirty="0">
                <a:solidFill>
                  <a:srgbClr val="002060"/>
                </a:solidFill>
              </a:rPr>
              <a:t>académicos </a:t>
            </a:r>
            <a:r>
              <a:rPr lang="es-MX" altLang="es-MX" sz="2400" dirty="0" smtClean="0">
                <a:solidFill>
                  <a:srgbClr val="002060"/>
                </a:solidFill>
              </a:rPr>
              <a:t>en </a:t>
            </a:r>
            <a:r>
              <a:rPr lang="es-MX" altLang="es-MX" sz="2400" dirty="0">
                <a:solidFill>
                  <a:srgbClr val="002060"/>
                </a:solidFill>
              </a:rPr>
              <a:t>Líneas de Generación y/o Aplicación del Conocimiento institucionales (LGAC-CP</a:t>
            </a:r>
            <a:r>
              <a:rPr lang="es-MX" altLang="es-MX" sz="2400" dirty="0" smtClean="0">
                <a:solidFill>
                  <a:srgbClr val="002060"/>
                </a:solidFill>
              </a:rPr>
              <a:t>), </a:t>
            </a:r>
            <a:r>
              <a:rPr lang="es-MX" altLang="es-MX" sz="2400" dirty="0">
                <a:solidFill>
                  <a:srgbClr val="002060"/>
                </a:solidFill>
              </a:rPr>
              <a:t>Líneas de </a:t>
            </a:r>
            <a:r>
              <a:rPr lang="es-MX" altLang="es-MX" sz="2400" dirty="0" smtClean="0">
                <a:solidFill>
                  <a:srgbClr val="002060"/>
                </a:solidFill>
              </a:rPr>
              <a:t>Investigación Pertinentes </a:t>
            </a:r>
            <a:r>
              <a:rPr lang="es-MX" altLang="es-MX" sz="2400" dirty="0">
                <a:solidFill>
                  <a:srgbClr val="002060"/>
                </a:solidFill>
              </a:rPr>
              <a:t>(LIP</a:t>
            </a:r>
            <a:r>
              <a:rPr lang="es-MX" altLang="es-MX" sz="2400" dirty="0" smtClean="0">
                <a:solidFill>
                  <a:srgbClr val="002060"/>
                </a:solidFill>
              </a:rPr>
              <a:t>), Redes </a:t>
            </a:r>
            <a:r>
              <a:rPr lang="es-MX" altLang="es-MX" sz="2400" dirty="0">
                <a:solidFill>
                  <a:srgbClr val="002060"/>
                </a:solidFill>
              </a:rPr>
              <a:t>científicas (Nacionales e Internacionales</a:t>
            </a:r>
            <a:r>
              <a:rPr lang="es-MX" altLang="es-MX" sz="2400" dirty="0" smtClean="0">
                <a:solidFill>
                  <a:srgbClr val="002060"/>
                </a:solidFill>
              </a:rPr>
              <a:t>), y </a:t>
            </a:r>
            <a:r>
              <a:rPr lang="es-MX" altLang="es-MX" sz="2400" dirty="0">
                <a:solidFill>
                  <a:srgbClr val="002060"/>
                </a:solidFill>
              </a:rPr>
              <a:t>Grupos de Tarea </a:t>
            </a:r>
            <a:r>
              <a:rPr lang="es-MX" altLang="es-MX" sz="2400" dirty="0" smtClean="0">
                <a:solidFill>
                  <a:srgbClr val="002060"/>
                </a:solidFill>
              </a:rPr>
              <a:t>(Proyectos externos convocados o convenidos). </a:t>
            </a:r>
          </a:p>
          <a:p>
            <a:pPr marL="447675" indent="-447675" algn="just">
              <a:spcBef>
                <a:spcPct val="0"/>
              </a:spcBef>
              <a:buNone/>
            </a:pPr>
            <a:endParaRPr lang="es-MX" altLang="es-MX" sz="2400" dirty="0" smtClean="0">
              <a:solidFill>
                <a:srgbClr val="002060"/>
              </a:solidFill>
            </a:endParaRPr>
          </a:p>
          <a:p>
            <a:pPr marL="447675" indent="-447675" algn="just">
              <a:spcBef>
                <a:spcPct val="0"/>
              </a:spcBef>
              <a:buNone/>
            </a:pPr>
            <a:r>
              <a:rPr lang="es-MX" altLang="es-MX" sz="2400" dirty="0" smtClean="0">
                <a:solidFill>
                  <a:srgbClr val="002060"/>
                </a:solidFill>
              </a:rPr>
              <a:t>IV. </a:t>
            </a:r>
            <a:r>
              <a:rPr lang="es-MX" altLang="es-MX" sz="2400" dirty="0" smtClean="0"/>
              <a:t>Promover </a:t>
            </a:r>
            <a:r>
              <a:rPr lang="es-MX" altLang="es-MX" sz="2400" dirty="0"/>
              <a:t>la </a:t>
            </a:r>
            <a:r>
              <a:rPr lang="es-MX" altLang="es-MX" sz="2400" dirty="0" smtClean="0"/>
              <a:t>amplia divulgación </a:t>
            </a:r>
            <a:r>
              <a:rPr lang="es-MX" altLang="es-MX" sz="2400" dirty="0"/>
              <a:t>de </a:t>
            </a:r>
            <a:r>
              <a:rPr lang="es-MX" altLang="es-MX" sz="2400" dirty="0" smtClean="0"/>
              <a:t>los </a:t>
            </a:r>
            <a:r>
              <a:rPr lang="es-MX" altLang="es-MX" sz="2400" dirty="0"/>
              <a:t>resultados </a:t>
            </a:r>
            <a:r>
              <a:rPr lang="es-MX" altLang="es-MX" sz="2400" dirty="0" smtClean="0"/>
              <a:t>de la investigación pertinente a usuarios</a:t>
            </a:r>
            <a:r>
              <a:rPr lang="es-MX" altLang="es-MX" sz="2400" dirty="0"/>
              <a:t>, agentes gubernamentales y público en </a:t>
            </a:r>
            <a:r>
              <a:rPr lang="es-MX" altLang="es-MX" sz="2400" dirty="0" smtClean="0"/>
              <a:t>general, amén de difundir los resultados científicos en publicaciones de mayor calidad.</a:t>
            </a:r>
            <a:endParaRPr lang="es-MX" altLang="es-MX" sz="2400" dirty="0"/>
          </a:p>
        </p:txBody>
      </p:sp>
      <p:pic>
        <p:nvPicPr>
          <p:cNvPr id="4" name="Picture 3" descr="collage bba 20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9938"/>
            <a:ext cx="5292098" cy="32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0" y="95844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</a:rPr>
              <a:t>3. Ejes de Investigación Institucionales</a:t>
            </a:r>
          </a:p>
        </p:txBody>
      </p:sp>
      <p:pic>
        <p:nvPicPr>
          <p:cNvPr id="7" name="Picture 6" descr="IDR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07" y="1228064"/>
            <a:ext cx="3427812" cy="4539672"/>
          </a:xfrm>
          <a:prstGeom prst="rect">
            <a:avLst/>
          </a:prstGeom>
        </p:spPr>
      </p:pic>
      <p:pic>
        <p:nvPicPr>
          <p:cNvPr id="9" name="Picture 8" descr="IDR-0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823" y="1228064"/>
            <a:ext cx="3427812" cy="4539672"/>
          </a:xfrm>
          <a:prstGeom prst="rect">
            <a:avLst/>
          </a:prstGeom>
        </p:spPr>
      </p:pic>
      <p:pic>
        <p:nvPicPr>
          <p:cNvPr id="10" name="Picture 9" descr="IDR-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139" y="1228064"/>
            <a:ext cx="3427812" cy="4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0" y="95844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</a:rPr>
              <a:t>3. Ejes de Investigación Institucionales</a:t>
            </a:r>
          </a:p>
        </p:txBody>
      </p:sp>
      <p:pic>
        <p:nvPicPr>
          <p:cNvPr id="3" name="Picture 2" descr="eje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723900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0" y="95844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</a:rPr>
              <a:t>3. Ejes de Investigación Institucionales</a:t>
            </a:r>
          </a:p>
        </p:txBody>
      </p:sp>
      <p:pic>
        <p:nvPicPr>
          <p:cNvPr id="3" name="Picture 2" descr="ejes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723900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0" y="95844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</a:rPr>
              <a:t>3. Ejes de Investigación Institucionales</a:t>
            </a:r>
          </a:p>
        </p:txBody>
      </p:sp>
      <p:pic>
        <p:nvPicPr>
          <p:cNvPr id="3" name="Picture 2" descr="ejes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0" y="698500"/>
            <a:ext cx="5565648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0" y="95844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17375E"/>
                </a:solidFill>
              </a:rPr>
              <a:t>3. Ejes de Investigación Institucionales</a:t>
            </a:r>
          </a:p>
        </p:txBody>
      </p:sp>
      <p:pic>
        <p:nvPicPr>
          <p:cNvPr id="2" name="Picture 1" descr="TEMATICAS-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9364"/>
            <a:ext cx="4062942" cy="5380817"/>
          </a:xfrm>
          <a:prstGeom prst="rect">
            <a:avLst/>
          </a:prstGeom>
        </p:spPr>
      </p:pic>
      <p:pic>
        <p:nvPicPr>
          <p:cNvPr id="3" name="Picture 2" descr="TEMATICAS-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41" y="839364"/>
            <a:ext cx="4062942" cy="5380817"/>
          </a:xfrm>
          <a:prstGeom prst="rect">
            <a:avLst/>
          </a:prstGeom>
        </p:spPr>
      </p:pic>
      <p:pic>
        <p:nvPicPr>
          <p:cNvPr id="6" name="Picture 5" descr="TEMATICAS-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882" y="839364"/>
            <a:ext cx="4062942" cy="53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bone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546100"/>
            <a:ext cx="9784080" cy="5742432"/>
          </a:xfrm>
          <a:prstGeom prst="rect">
            <a:avLst/>
          </a:prstGeom>
        </p:spPr>
      </p:pic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1" y="0"/>
            <a:ext cx="121888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MX" altLang="es-MX" b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Elementos y Organización</a:t>
            </a:r>
            <a:endParaRPr lang="es-MX" altLang="es-MX" sz="2800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380</Words>
  <Application>Microsoft Macintosh PowerPoint</Application>
  <PresentationFormat>Custom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Comunicaciones</dc:creator>
  <cp:lastModifiedBy>Comunicaciones</cp:lastModifiedBy>
  <cp:revision>34</cp:revision>
  <dcterms:created xsi:type="dcterms:W3CDTF">2015-02-25T18:12:01Z</dcterms:created>
  <dcterms:modified xsi:type="dcterms:W3CDTF">2015-04-20T22:09:39Z</dcterms:modified>
</cp:coreProperties>
</file>