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60" r:id="rId4"/>
    <p:sldId id="261" r:id="rId5"/>
    <p:sldId id="259" r:id="rId6"/>
    <p:sldId id="263" r:id="rId7"/>
    <p:sldId id="265" r:id="rId8"/>
    <p:sldId id="266" r:id="rId9"/>
    <p:sldId id="267" r:id="rId10"/>
    <p:sldId id="268" r:id="rId11"/>
    <p:sldId id="264" r:id="rId12"/>
    <p:sldId id="269" r:id="rId1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A780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92"/>
    <p:restoredTop sz="94772"/>
  </p:normalViewPr>
  <p:slideViewPr>
    <p:cSldViewPr snapToGrid="0" snapToObjects="1">
      <p:cViewPr varScale="1">
        <p:scale>
          <a:sx n="51" d="100"/>
          <a:sy n="51" d="100"/>
        </p:scale>
        <p:origin x="25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0B533C-13F6-214B-8CDF-8875E1264C1E}"/>
              </a:ext>
            </a:extLst>
          </p:cNvPr>
          <p:cNvSpPr>
            <a:spLocks noGrp="1"/>
          </p:cNvSpPr>
          <p:nvPr>
            <p:ph type="title"/>
          </p:nvPr>
        </p:nvSpPr>
        <p:spPr>
          <a:xfrm>
            <a:off x="838200" y="365125"/>
            <a:ext cx="10515600" cy="1325563"/>
          </a:xfrm>
          <a:prstGeom prst="rect">
            <a:avLst/>
          </a:prstGeom>
        </p:spPr>
        <p:txBody>
          <a:bodyPr/>
          <a:lstStyle>
            <a:lvl1pPr>
              <a:defRPr>
                <a:latin typeface="Geomanist" panose="02000503000000020004" pitchFamily="2" charset="77"/>
              </a:defRPr>
            </a:lvl1pPr>
          </a:lstStyle>
          <a:p>
            <a:r>
              <a:rPr lang="es-MX"/>
              <a:t>Haz clic para modificar el estilo de título del patrón</a:t>
            </a:r>
          </a:p>
        </p:txBody>
      </p:sp>
      <p:sp>
        <p:nvSpPr>
          <p:cNvPr id="3" name="Marcador de fecha 2">
            <a:extLst>
              <a:ext uri="{FF2B5EF4-FFF2-40B4-BE49-F238E27FC236}">
                <a16:creationId xmlns:a16="http://schemas.microsoft.com/office/drawing/2014/main" id="{81C8A079-A9DD-D446-AA2B-69C7E216DF8D}"/>
              </a:ext>
            </a:extLst>
          </p:cNvPr>
          <p:cNvSpPr>
            <a:spLocks noGrp="1"/>
          </p:cNvSpPr>
          <p:nvPr>
            <p:ph type="dt" sz="half" idx="10"/>
          </p:nvPr>
        </p:nvSpPr>
        <p:spPr/>
        <p:txBody>
          <a:bodyPr/>
          <a:lstStyle>
            <a:lvl1pPr>
              <a:defRPr>
                <a:latin typeface="Geomanist" panose="02000503000000020004" pitchFamily="2" charset="77"/>
              </a:defRPr>
            </a:lvl1pPr>
          </a:lstStyle>
          <a:p>
            <a:fld id="{649D3AE5-1BCF-F440-B2E6-5D65722DACA3}" type="datetimeFigureOut">
              <a:rPr lang="es-MX" smtClean="0"/>
              <a:pPr/>
              <a:t>16/10/2024</a:t>
            </a:fld>
            <a:endParaRPr lang="es-MX"/>
          </a:p>
        </p:txBody>
      </p:sp>
      <p:sp>
        <p:nvSpPr>
          <p:cNvPr id="4" name="Marcador de pie de página 3">
            <a:extLst>
              <a:ext uri="{FF2B5EF4-FFF2-40B4-BE49-F238E27FC236}">
                <a16:creationId xmlns:a16="http://schemas.microsoft.com/office/drawing/2014/main" id="{761F02EF-E15C-7D4B-A40A-A404CE41E726}"/>
              </a:ext>
            </a:extLst>
          </p:cNvPr>
          <p:cNvSpPr>
            <a:spLocks noGrp="1"/>
          </p:cNvSpPr>
          <p:nvPr>
            <p:ph type="ftr" sz="quarter" idx="11"/>
          </p:nvPr>
        </p:nvSpPr>
        <p:spPr/>
        <p:txBody>
          <a:bodyPr/>
          <a:lstStyle>
            <a:lvl1pPr>
              <a:defRPr>
                <a:latin typeface="Geomanist" panose="02000503000000020004" pitchFamily="2" charset="77"/>
              </a:defRPr>
            </a:lvl1pPr>
          </a:lstStyle>
          <a:p>
            <a:endParaRPr lang="es-MX"/>
          </a:p>
        </p:txBody>
      </p:sp>
      <p:sp>
        <p:nvSpPr>
          <p:cNvPr id="5" name="Marcador de número de diapositiva 4">
            <a:extLst>
              <a:ext uri="{FF2B5EF4-FFF2-40B4-BE49-F238E27FC236}">
                <a16:creationId xmlns:a16="http://schemas.microsoft.com/office/drawing/2014/main" id="{3DCC2B94-79F1-2E4C-AC8D-068AC5E15709}"/>
              </a:ext>
            </a:extLst>
          </p:cNvPr>
          <p:cNvSpPr>
            <a:spLocks noGrp="1"/>
          </p:cNvSpPr>
          <p:nvPr>
            <p:ph type="sldNum" sz="quarter" idx="12"/>
          </p:nvPr>
        </p:nvSpPr>
        <p:spPr/>
        <p:txBody>
          <a:bodyPr/>
          <a:lstStyle>
            <a:lvl1pPr>
              <a:defRPr>
                <a:latin typeface="Geomanist" panose="02000503000000020004" pitchFamily="2" charset="77"/>
              </a:defRPr>
            </a:lvl1pPr>
          </a:lstStyle>
          <a:p>
            <a:fld id="{40E182ED-D83A-714A-8929-3ACA2D383C01}" type="slidenum">
              <a:rPr lang="es-MX" smtClean="0"/>
              <a:pPr/>
              <a:t>‹Nº›</a:t>
            </a:fld>
            <a:endParaRPr lang="es-MX"/>
          </a:p>
        </p:txBody>
      </p:sp>
    </p:spTree>
    <p:extLst>
      <p:ext uri="{BB962C8B-B14F-4D97-AF65-F5344CB8AC3E}">
        <p14:creationId xmlns:p14="http://schemas.microsoft.com/office/powerpoint/2010/main" val="538271962"/>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2BF06F-0FC9-82CB-2212-7CFA7BB25189}"/>
              </a:ext>
            </a:extLst>
          </p:cNvPr>
          <p:cNvPicPr>
            <a:picLocks noChangeAspect="1"/>
          </p:cNvPicPr>
          <p:nvPr userDrawn="1"/>
        </p:nvPicPr>
        <p:blipFill>
          <a:blip r:embed="rId3"/>
          <a:stretch>
            <a:fillRect/>
          </a:stretch>
        </p:blipFill>
        <p:spPr>
          <a:xfrm>
            <a:off x="9808126" y="339473"/>
            <a:ext cx="1975887" cy="389190"/>
          </a:xfrm>
          <a:prstGeom prst="rect">
            <a:avLst/>
          </a:prstGeom>
        </p:spPr>
      </p:pic>
    </p:spTree>
    <p:extLst>
      <p:ext uri="{BB962C8B-B14F-4D97-AF65-F5344CB8AC3E}">
        <p14:creationId xmlns:p14="http://schemas.microsoft.com/office/powerpoint/2010/main" val="203338442"/>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459" userDrawn="1">
          <p15:clr>
            <a:srgbClr val="FBAE40"/>
          </p15:clr>
        </p15:guide>
        <p15:guide id="5" pos="742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69963D53-86E4-3449-8A9F-7C1952BB8EEB}"/>
              </a:ext>
            </a:extLst>
          </p:cNvPr>
          <p:cNvSpPr>
            <a:spLocks noGrp="1"/>
          </p:cNvSpPr>
          <p:nvPr>
            <p:ph type="dt" sz="half" idx="10"/>
          </p:nvPr>
        </p:nvSpPr>
        <p:spPr/>
        <p:txBody>
          <a:bodyPr/>
          <a:lstStyle>
            <a:lvl1pPr>
              <a:defRPr>
                <a:latin typeface="Geomanist" panose="02000503000000020004" pitchFamily="2" charset="77"/>
              </a:defRPr>
            </a:lvl1pPr>
          </a:lstStyle>
          <a:p>
            <a:fld id="{649D3AE5-1BCF-F440-B2E6-5D65722DACA3}" type="datetimeFigureOut">
              <a:rPr lang="es-MX" smtClean="0"/>
              <a:pPr/>
              <a:t>16/10/2024</a:t>
            </a:fld>
            <a:endParaRPr lang="es-MX"/>
          </a:p>
        </p:txBody>
      </p:sp>
      <p:sp>
        <p:nvSpPr>
          <p:cNvPr id="5" name="Marcador de pie de página 4">
            <a:extLst>
              <a:ext uri="{FF2B5EF4-FFF2-40B4-BE49-F238E27FC236}">
                <a16:creationId xmlns:a16="http://schemas.microsoft.com/office/drawing/2014/main" id="{A6140E97-7765-7741-B37A-43F8A020FC2F}"/>
              </a:ext>
            </a:extLst>
          </p:cNvPr>
          <p:cNvSpPr>
            <a:spLocks noGrp="1"/>
          </p:cNvSpPr>
          <p:nvPr>
            <p:ph type="ftr" sz="quarter" idx="11"/>
          </p:nvPr>
        </p:nvSpPr>
        <p:spPr/>
        <p:txBody>
          <a:bodyPr/>
          <a:lstStyle>
            <a:lvl1pPr>
              <a:defRPr>
                <a:latin typeface="Geomanist" panose="02000503000000020004" pitchFamily="2" charset="77"/>
              </a:defRPr>
            </a:lvl1pPr>
          </a:lstStyle>
          <a:p>
            <a:endParaRPr lang="es-MX"/>
          </a:p>
        </p:txBody>
      </p:sp>
      <p:sp>
        <p:nvSpPr>
          <p:cNvPr id="6" name="Marcador de número de diapositiva 5">
            <a:extLst>
              <a:ext uri="{FF2B5EF4-FFF2-40B4-BE49-F238E27FC236}">
                <a16:creationId xmlns:a16="http://schemas.microsoft.com/office/drawing/2014/main" id="{1D8D9C87-B7C4-0545-9119-56CC0C07BA18}"/>
              </a:ext>
            </a:extLst>
          </p:cNvPr>
          <p:cNvSpPr>
            <a:spLocks noGrp="1"/>
          </p:cNvSpPr>
          <p:nvPr>
            <p:ph type="sldNum" sz="quarter" idx="12"/>
          </p:nvPr>
        </p:nvSpPr>
        <p:spPr/>
        <p:txBody>
          <a:bodyPr/>
          <a:lstStyle>
            <a:lvl1pPr>
              <a:defRPr>
                <a:latin typeface="Geomanist" panose="02000503000000020004" pitchFamily="2" charset="77"/>
              </a:defRPr>
            </a:lvl1pPr>
          </a:lstStyle>
          <a:p>
            <a:fld id="{40E182ED-D83A-714A-8929-3ACA2D383C01}" type="slidenum">
              <a:rPr lang="es-MX" smtClean="0"/>
              <a:pPr/>
              <a:t>‹Nº›</a:t>
            </a:fld>
            <a:endParaRPr lang="es-MX"/>
          </a:p>
        </p:txBody>
      </p:sp>
      <p:pic>
        <p:nvPicPr>
          <p:cNvPr id="2" name="Picture 1">
            <a:extLst>
              <a:ext uri="{FF2B5EF4-FFF2-40B4-BE49-F238E27FC236}">
                <a16:creationId xmlns:a16="http://schemas.microsoft.com/office/drawing/2014/main" id="{8714E86D-D760-36D1-0B81-C26997CC9488}"/>
              </a:ext>
            </a:extLst>
          </p:cNvPr>
          <p:cNvPicPr>
            <a:picLocks noChangeAspect="1"/>
          </p:cNvPicPr>
          <p:nvPr userDrawn="1"/>
        </p:nvPicPr>
        <p:blipFill>
          <a:blip r:embed="rId3"/>
          <a:stretch>
            <a:fillRect/>
          </a:stretch>
        </p:blipFill>
        <p:spPr>
          <a:xfrm>
            <a:off x="407988" y="302960"/>
            <a:ext cx="1975887" cy="389190"/>
          </a:xfrm>
          <a:prstGeom prst="rect">
            <a:avLst/>
          </a:prstGeom>
        </p:spPr>
      </p:pic>
    </p:spTree>
    <p:extLst>
      <p:ext uri="{BB962C8B-B14F-4D97-AF65-F5344CB8AC3E}">
        <p14:creationId xmlns:p14="http://schemas.microsoft.com/office/powerpoint/2010/main" val="2056611275"/>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87" userDrawn="1">
          <p15:clr>
            <a:srgbClr val="FBAE40"/>
          </p15:clr>
        </p15:guide>
        <p15:guide id="4" orient="horz" pos="436" userDrawn="1">
          <p15:clr>
            <a:srgbClr val="FBAE40"/>
          </p15:clr>
        </p15:guide>
        <p15:guide id="5" pos="25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7402AB-71AC-E4D3-F2E9-F437AF2FA644}"/>
              </a:ext>
            </a:extLst>
          </p:cNvPr>
          <p:cNvPicPr>
            <a:picLocks noChangeAspect="1"/>
          </p:cNvPicPr>
          <p:nvPr userDrawn="1"/>
        </p:nvPicPr>
        <p:blipFill>
          <a:blip r:embed="rId3"/>
          <a:stretch>
            <a:fillRect/>
          </a:stretch>
        </p:blipFill>
        <p:spPr>
          <a:xfrm>
            <a:off x="9808126" y="339473"/>
            <a:ext cx="1975887" cy="389190"/>
          </a:xfrm>
          <a:prstGeom prst="rect">
            <a:avLst/>
          </a:prstGeom>
        </p:spPr>
      </p:pic>
    </p:spTree>
    <p:extLst>
      <p:ext uri="{BB962C8B-B14F-4D97-AF65-F5344CB8AC3E}">
        <p14:creationId xmlns:p14="http://schemas.microsoft.com/office/powerpoint/2010/main" val="1149385862"/>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459" userDrawn="1">
          <p15:clr>
            <a:srgbClr val="FBAE40"/>
          </p15:clr>
        </p15:guide>
        <p15:guide id="5" pos="742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4ECC39-8C95-8F31-38CB-C7B041575D9F}"/>
              </a:ext>
            </a:extLst>
          </p:cNvPr>
          <p:cNvPicPr>
            <a:picLocks noChangeAspect="1"/>
          </p:cNvPicPr>
          <p:nvPr userDrawn="1"/>
        </p:nvPicPr>
        <p:blipFill>
          <a:blip r:embed="rId3"/>
          <a:stretch>
            <a:fillRect/>
          </a:stretch>
        </p:blipFill>
        <p:spPr>
          <a:xfrm>
            <a:off x="407988" y="302960"/>
            <a:ext cx="1975887" cy="389190"/>
          </a:xfrm>
          <a:prstGeom prst="rect">
            <a:avLst/>
          </a:prstGeom>
        </p:spPr>
      </p:pic>
    </p:spTree>
    <p:extLst>
      <p:ext uri="{BB962C8B-B14F-4D97-AF65-F5344CB8AC3E}">
        <p14:creationId xmlns:p14="http://schemas.microsoft.com/office/powerpoint/2010/main" val="2599988808"/>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87" userDrawn="1">
          <p15:clr>
            <a:srgbClr val="FBAE40"/>
          </p15:clr>
        </p15:guide>
        <p15:guide id="4" orient="horz" pos="436" userDrawn="1">
          <p15:clr>
            <a:srgbClr val="FBAE40"/>
          </p15:clr>
        </p15:guide>
        <p15:guide id="5" pos="257"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64048473-27E5-4E41-AF4E-21BFDA181DA6}"/>
              </a:ext>
            </a:extLst>
          </p:cNvPr>
          <p:cNvSpPr>
            <a:spLocks noGrp="1"/>
          </p:cNvSpPr>
          <p:nvPr>
            <p:ph type="body" idx="1"/>
          </p:nvPr>
        </p:nvSpPr>
        <p:spPr>
          <a:xfrm>
            <a:off x="4989775" y="2529852"/>
            <a:ext cx="5201408" cy="1081393"/>
          </a:xfrm>
          <a:prstGeom prst="rect">
            <a:avLst/>
          </a:prstGeom>
        </p:spPr>
        <p:txBody>
          <a:bodyPr vert="horz" lIns="91440" tIns="45720" rIns="91440" bIns="45720" rtlCol="0">
            <a:normAutofit/>
          </a:bodyPr>
          <a:lstStyle/>
          <a:p>
            <a:pPr lvl="0"/>
            <a:r>
              <a:rPr lang="es-MX" dirty="0"/>
              <a:t>Primera línea título</a:t>
            </a:r>
          </a:p>
          <a:p>
            <a:pPr lvl="0"/>
            <a:r>
              <a:rPr lang="es-MX" dirty="0"/>
              <a:t>Segunda línea título</a:t>
            </a:r>
          </a:p>
        </p:txBody>
      </p:sp>
      <p:sp>
        <p:nvSpPr>
          <p:cNvPr id="4" name="Marcador de fecha 3">
            <a:extLst>
              <a:ext uri="{FF2B5EF4-FFF2-40B4-BE49-F238E27FC236}">
                <a16:creationId xmlns:a16="http://schemas.microsoft.com/office/drawing/2014/main" id="{A525A7A5-1EA6-8941-977D-2E4D4948AA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D3AE5-1BCF-F440-B2E6-5D65722DACA3}" type="datetimeFigureOut">
              <a:rPr lang="es-MX" smtClean="0"/>
              <a:t>16/10/2024</a:t>
            </a:fld>
            <a:endParaRPr lang="es-MX"/>
          </a:p>
        </p:txBody>
      </p:sp>
      <p:sp>
        <p:nvSpPr>
          <p:cNvPr id="5" name="Marcador de pie de página 4">
            <a:extLst>
              <a:ext uri="{FF2B5EF4-FFF2-40B4-BE49-F238E27FC236}">
                <a16:creationId xmlns:a16="http://schemas.microsoft.com/office/drawing/2014/main" id="{5D7298D9-19F6-A543-92E4-24726F7236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A85C90AE-3759-ED46-BF07-4A66872634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182ED-D83A-714A-8929-3ACA2D383C01}" type="slidenum">
              <a:rPr lang="es-MX" smtClean="0"/>
              <a:t>‹Nº›</a:t>
            </a:fld>
            <a:endParaRPr lang="es-MX"/>
          </a:p>
        </p:txBody>
      </p:sp>
    </p:spTree>
    <p:extLst>
      <p:ext uri="{BB962C8B-B14F-4D97-AF65-F5344CB8AC3E}">
        <p14:creationId xmlns:p14="http://schemas.microsoft.com/office/powerpoint/2010/main" val="2799365892"/>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51" r:id="rId4"/>
    <p:sldLayoutId id="2147483652"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b="1" kern="1200">
          <a:solidFill>
            <a:srgbClr val="A7802D"/>
          </a:solidFill>
          <a:latin typeface="MadrePatri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8F317AC-82BD-FB4A-99CE-84F3F0F47845}"/>
              </a:ext>
            </a:extLst>
          </p:cNvPr>
          <p:cNvSpPr txBox="1"/>
          <p:nvPr/>
        </p:nvSpPr>
        <p:spPr>
          <a:xfrm>
            <a:off x="5370785" y="1674674"/>
            <a:ext cx="4624552" cy="1754326"/>
          </a:xfrm>
          <a:prstGeom prst="rect">
            <a:avLst/>
          </a:prstGeom>
          <a:noFill/>
        </p:spPr>
        <p:txBody>
          <a:bodyPr wrap="square" rtlCol="0">
            <a:spAutoFit/>
          </a:bodyPr>
          <a:lstStyle/>
          <a:p>
            <a:pPr algn="ctr"/>
            <a:r>
              <a:rPr lang="es-MX" sz="5400" b="1" dirty="0">
                <a:solidFill>
                  <a:srgbClr val="A7802D"/>
                </a:solidFill>
                <a:latin typeface="Geomanist Bold" panose="02000503000000020004" pitchFamily="2" charset="77"/>
              </a:rPr>
              <a:t>INFORME FINAL</a:t>
            </a:r>
          </a:p>
        </p:txBody>
      </p:sp>
      <p:sp>
        <p:nvSpPr>
          <p:cNvPr id="3" name="CuadroTexto 2">
            <a:extLst>
              <a:ext uri="{FF2B5EF4-FFF2-40B4-BE49-F238E27FC236}">
                <a16:creationId xmlns:a16="http://schemas.microsoft.com/office/drawing/2014/main" id="{70A72C17-7558-7047-BAFF-82FA969728DA}"/>
              </a:ext>
            </a:extLst>
          </p:cNvPr>
          <p:cNvSpPr txBox="1"/>
          <p:nvPr/>
        </p:nvSpPr>
        <p:spPr>
          <a:xfrm>
            <a:off x="5281447" y="4134094"/>
            <a:ext cx="4803227" cy="1815882"/>
          </a:xfrm>
          <a:prstGeom prst="rect">
            <a:avLst/>
          </a:prstGeom>
          <a:noFill/>
        </p:spPr>
        <p:txBody>
          <a:bodyPr wrap="square" rtlCol="0">
            <a:spAutoFit/>
          </a:bodyPr>
          <a:lstStyle/>
          <a:p>
            <a:pPr algn="ctr"/>
            <a:r>
              <a:rPr lang="es-MX" sz="2800" b="1" dirty="0">
                <a:solidFill>
                  <a:srgbClr val="A7802D"/>
                </a:solidFill>
                <a:latin typeface="Geomanist Bold" panose="02000503000000020004" pitchFamily="2" charset="77"/>
              </a:rPr>
              <a:t>TÍTULO DEL PROYECTO</a:t>
            </a:r>
          </a:p>
          <a:p>
            <a:pPr algn="ctr"/>
            <a:endParaRPr lang="es-MX" sz="2800" b="1" dirty="0">
              <a:solidFill>
                <a:srgbClr val="A7802D"/>
              </a:solidFill>
              <a:latin typeface="Geomanist Bold" panose="02000503000000020004" pitchFamily="2" charset="77"/>
            </a:endParaRPr>
          </a:p>
          <a:p>
            <a:pPr algn="ctr"/>
            <a:r>
              <a:rPr lang="es-MX" sz="2800" b="1" dirty="0" smtClean="0">
                <a:solidFill>
                  <a:srgbClr val="A7802D"/>
                </a:solidFill>
                <a:latin typeface="Geomanist Bold" panose="02000503000000020004" pitchFamily="2" charset="77"/>
              </a:rPr>
              <a:t>CLAVE </a:t>
            </a:r>
            <a:r>
              <a:rPr lang="es-MX" sz="2800" b="1" dirty="0">
                <a:solidFill>
                  <a:srgbClr val="A7802D"/>
                </a:solidFill>
                <a:latin typeface="Geomanist Bold" panose="02000503000000020004" pitchFamily="2" charset="77"/>
              </a:rPr>
              <a:t>DE PROYECTO: </a:t>
            </a:r>
          </a:p>
          <a:p>
            <a:pPr algn="ctr"/>
            <a:endParaRPr lang="es-MX" sz="2800" b="1" dirty="0">
              <a:solidFill>
                <a:srgbClr val="A7802D"/>
              </a:solidFill>
              <a:latin typeface="Geomanist Bold" panose="02000503000000020004" pitchFamily="2" charset="77"/>
            </a:endParaRPr>
          </a:p>
        </p:txBody>
      </p:sp>
      <p:sp>
        <p:nvSpPr>
          <p:cNvPr id="5" name="CuadroTexto 4"/>
          <p:cNvSpPr txBox="1"/>
          <p:nvPr/>
        </p:nvSpPr>
        <p:spPr>
          <a:xfrm>
            <a:off x="631767" y="6134793"/>
            <a:ext cx="6999317" cy="646331"/>
          </a:xfrm>
          <a:prstGeom prst="rect">
            <a:avLst/>
          </a:prstGeom>
          <a:noFill/>
        </p:spPr>
        <p:txBody>
          <a:bodyPr wrap="square" rtlCol="0">
            <a:spAutoFit/>
          </a:bodyPr>
          <a:lstStyle/>
          <a:p>
            <a:r>
              <a:rPr lang="es-MX" b="1" dirty="0" smtClean="0"/>
              <a:t>Nota</a:t>
            </a:r>
            <a:r>
              <a:rPr lang="es-MX" dirty="0" smtClean="0"/>
              <a:t>: Esta presentación es </a:t>
            </a:r>
            <a:r>
              <a:rPr lang="es-MX" b="1" dirty="0" smtClean="0"/>
              <a:t>acorde</a:t>
            </a:r>
            <a:r>
              <a:rPr lang="es-MX" dirty="0" smtClean="0"/>
              <a:t> al formato del Informe Final, se sugiere retomar la información del mismo.</a:t>
            </a:r>
            <a:endParaRPr lang="en-US" dirty="0"/>
          </a:p>
        </p:txBody>
      </p:sp>
    </p:spTree>
    <p:extLst>
      <p:ext uri="{BB962C8B-B14F-4D97-AF65-F5344CB8AC3E}">
        <p14:creationId xmlns:p14="http://schemas.microsoft.com/office/powerpoint/2010/main" val="401820187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648700" y="862220"/>
            <a:ext cx="3238500" cy="1323439"/>
          </a:xfrm>
          <a:prstGeom prst="rect">
            <a:avLst/>
          </a:prstGeom>
        </p:spPr>
        <p:txBody>
          <a:bodyPr wrap="square">
            <a:spAutoFit/>
          </a:bodyPr>
          <a:lstStyle/>
          <a:p>
            <a:pPr algn="ctr"/>
            <a:r>
              <a:rPr lang="en-US" sz="4000" b="1" dirty="0">
                <a:solidFill>
                  <a:schemeClr val="bg1"/>
                </a:solidFill>
              </a:rPr>
              <a:t>PRINCIPAL BIBLIOGRAFIA</a:t>
            </a:r>
          </a:p>
        </p:txBody>
      </p:sp>
    </p:spTree>
    <p:extLst>
      <p:ext uri="{BB962C8B-B14F-4D97-AF65-F5344CB8AC3E}">
        <p14:creationId xmlns:p14="http://schemas.microsoft.com/office/powerpoint/2010/main" val="81731132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24000" y="1524000"/>
            <a:ext cx="7620000" cy="3539430"/>
          </a:xfrm>
          <a:prstGeom prst="rect">
            <a:avLst/>
          </a:prstGeom>
        </p:spPr>
        <p:txBody>
          <a:bodyPr wrap="square">
            <a:spAutoFit/>
          </a:bodyPr>
          <a:lstStyle/>
          <a:p>
            <a:r>
              <a:rPr lang="es-MX" sz="3200" dirty="0">
                <a:solidFill>
                  <a:schemeClr val="accent1">
                    <a:lumMod val="75000"/>
                  </a:schemeClr>
                </a:solidFill>
              </a:rPr>
              <a:t>NOTA: Se sugiere una extensión máxima de 15 diapositivas y se recomienda incluir imágenes (fotos, gráficas, cuadros, etc.) del proyecto y de los productos obtenidos.</a:t>
            </a:r>
          </a:p>
          <a:p>
            <a:pPr algn="just"/>
            <a:r>
              <a:rPr lang="es-MX" sz="3200" b="1" dirty="0">
                <a:solidFill>
                  <a:schemeClr val="accent1">
                    <a:lumMod val="75000"/>
                  </a:schemeClr>
                </a:solidFill>
              </a:rPr>
              <a:t>FAVOR DE GUARDAR LA PRESENTACIÓN CON LA CLAVE DE PROYECTO ASIGNADA EN FORMATO PowerPoint.</a:t>
            </a:r>
            <a:endParaRPr lang="en-US" sz="3200" b="1" dirty="0">
              <a:solidFill>
                <a:schemeClr val="accent1">
                  <a:lumMod val="75000"/>
                </a:schemeClr>
              </a:solidFill>
            </a:endParaRPr>
          </a:p>
        </p:txBody>
      </p:sp>
    </p:spTree>
    <p:extLst>
      <p:ext uri="{BB962C8B-B14F-4D97-AF65-F5344CB8AC3E}">
        <p14:creationId xmlns:p14="http://schemas.microsoft.com/office/powerpoint/2010/main" val="362187617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960027" y="3091189"/>
            <a:ext cx="6215549" cy="707886"/>
          </a:xfrm>
          <a:prstGeom prst="rect">
            <a:avLst/>
          </a:prstGeom>
        </p:spPr>
        <p:txBody>
          <a:bodyPr wrap="none">
            <a:spAutoFit/>
          </a:bodyPr>
          <a:lstStyle/>
          <a:p>
            <a:pPr algn="ctr"/>
            <a:r>
              <a:rPr lang="es-MX" sz="4000" b="1" dirty="0"/>
              <a:t>GRACIAS POR SU ATENCIÓN </a:t>
            </a:r>
            <a:endParaRPr lang="en-US" sz="4000" b="1" dirty="0"/>
          </a:p>
        </p:txBody>
      </p:sp>
    </p:spTree>
    <p:extLst>
      <p:ext uri="{BB962C8B-B14F-4D97-AF65-F5344CB8AC3E}">
        <p14:creationId xmlns:p14="http://schemas.microsoft.com/office/powerpoint/2010/main" val="418029072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C9A6BA8-E44C-CF42-8284-C9E8E3DC982B}"/>
              </a:ext>
            </a:extLst>
          </p:cNvPr>
          <p:cNvSpPr txBox="1"/>
          <p:nvPr/>
        </p:nvSpPr>
        <p:spPr>
          <a:xfrm>
            <a:off x="4330261" y="506075"/>
            <a:ext cx="4803227" cy="5632311"/>
          </a:xfrm>
          <a:prstGeom prst="rect">
            <a:avLst/>
          </a:prstGeom>
          <a:noFill/>
        </p:spPr>
        <p:txBody>
          <a:bodyPr wrap="square" rtlCol="0">
            <a:spAutoFit/>
          </a:bodyPr>
          <a:lstStyle/>
          <a:p>
            <a:pPr algn="ctr"/>
            <a:r>
              <a:rPr lang="es-MX" sz="2400" b="1" dirty="0">
                <a:solidFill>
                  <a:srgbClr val="A7802D"/>
                </a:solidFill>
                <a:latin typeface="Geomanist Bold" panose="02000503000000020004" pitchFamily="2" charset="77"/>
              </a:rPr>
              <a:t>TÍTULO DEL PROYECTO</a:t>
            </a:r>
          </a:p>
          <a:p>
            <a:pPr algn="ctr"/>
            <a:endParaRPr lang="es-MX" sz="2400" b="1" dirty="0">
              <a:solidFill>
                <a:srgbClr val="A7802D"/>
              </a:solidFill>
              <a:latin typeface="Geomanist Bold" panose="02000503000000020004" pitchFamily="2" charset="77"/>
            </a:endParaRPr>
          </a:p>
          <a:p>
            <a:pPr algn="ctr"/>
            <a:r>
              <a:rPr lang="es-MX" sz="2400" b="1" dirty="0" smtClean="0">
                <a:solidFill>
                  <a:srgbClr val="A7802D"/>
                </a:solidFill>
                <a:latin typeface="Geomanist Bold" panose="02000503000000020004" pitchFamily="2" charset="77"/>
              </a:rPr>
              <a:t>CLAVE </a:t>
            </a:r>
            <a:r>
              <a:rPr lang="es-MX" sz="2400" b="1" dirty="0">
                <a:solidFill>
                  <a:srgbClr val="A7802D"/>
                </a:solidFill>
                <a:latin typeface="Geomanist Bold" panose="02000503000000020004" pitchFamily="2" charset="77"/>
              </a:rPr>
              <a:t>DE PROYECTO: </a:t>
            </a:r>
          </a:p>
          <a:p>
            <a:pPr algn="ctr"/>
            <a:endParaRPr lang="es-MX" sz="2400" b="1" dirty="0">
              <a:solidFill>
                <a:srgbClr val="A7802D"/>
              </a:solidFill>
              <a:latin typeface="Geomanist Bold" panose="02000503000000020004" pitchFamily="2" charset="77"/>
            </a:endParaRPr>
          </a:p>
          <a:p>
            <a:pPr algn="ctr"/>
            <a:r>
              <a:rPr lang="es-MX" sz="2400" b="1" dirty="0">
                <a:solidFill>
                  <a:srgbClr val="A7802D"/>
                </a:solidFill>
                <a:latin typeface="Geomanist Bold" panose="02000503000000020004" pitchFamily="2" charset="77"/>
              </a:rPr>
              <a:t>MODALIDAD: </a:t>
            </a:r>
          </a:p>
          <a:p>
            <a:pPr algn="ctr"/>
            <a:endParaRPr lang="es-MX" sz="2400" b="1" dirty="0">
              <a:solidFill>
                <a:srgbClr val="A7802D"/>
              </a:solidFill>
              <a:latin typeface="Geomanist Bold" panose="02000503000000020004" pitchFamily="2" charset="77"/>
            </a:endParaRPr>
          </a:p>
          <a:p>
            <a:pPr algn="ctr"/>
            <a:r>
              <a:rPr lang="es-MX" sz="2400" b="1" dirty="0">
                <a:solidFill>
                  <a:srgbClr val="A7802D"/>
                </a:solidFill>
                <a:latin typeface="Geomanist Bold" panose="02000503000000020004" pitchFamily="2" charset="77"/>
              </a:rPr>
              <a:t>RESPONSABLE: </a:t>
            </a:r>
          </a:p>
          <a:p>
            <a:pPr algn="ctr"/>
            <a:endParaRPr lang="es-MX" sz="2400" b="1" dirty="0">
              <a:solidFill>
                <a:srgbClr val="A7802D"/>
              </a:solidFill>
              <a:latin typeface="Geomanist Bold" panose="02000503000000020004" pitchFamily="2" charset="77"/>
            </a:endParaRPr>
          </a:p>
          <a:p>
            <a:pPr algn="ctr"/>
            <a:r>
              <a:rPr lang="es-MX" sz="2400" b="1" dirty="0">
                <a:solidFill>
                  <a:srgbClr val="A7802D"/>
                </a:solidFill>
                <a:latin typeface="Geomanist Bold" panose="02000503000000020004" pitchFamily="2" charset="77"/>
              </a:rPr>
              <a:t>COLABORADORES: </a:t>
            </a:r>
          </a:p>
          <a:p>
            <a:pPr algn="ctr"/>
            <a:endParaRPr lang="es-MX" sz="2400" b="1" dirty="0">
              <a:solidFill>
                <a:srgbClr val="A7802D"/>
              </a:solidFill>
              <a:latin typeface="Geomanist Bold" panose="02000503000000020004" pitchFamily="2" charset="77"/>
            </a:endParaRPr>
          </a:p>
          <a:p>
            <a:pPr algn="ctr"/>
            <a:r>
              <a:rPr lang="es-MX" sz="2400" b="1" dirty="0">
                <a:solidFill>
                  <a:srgbClr val="A7802D"/>
                </a:solidFill>
                <a:latin typeface="Geomanist Bold" panose="02000503000000020004" pitchFamily="2" charset="77"/>
              </a:rPr>
              <a:t>LGAC: </a:t>
            </a:r>
          </a:p>
          <a:p>
            <a:pPr algn="ctr"/>
            <a:endParaRPr lang="es-MX" sz="2400" b="1" dirty="0">
              <a:solidFill>
                <a:srgbClr val="A7802D"/>
              </a:solidFill>
              <a:latin typeface="Geomanist Bold" panose="02000503000000020004" pitchFamily="2" charset="77"/>
            </a:endParaRPr>
          </a:p>
          <a:p>
            <a:pPr algn="ctr"/>
            <a:r>
              <a:rPr lang="es-MX" sz="2400" b="1" dirty="0">
                <a:solidFill>
                  <a:srgbClr val="A7802D"/>
                </a:solidFill>
                <a:latin typeface="Geomanist Bold" panose="02000503000000020004" pitchFamily="2" charset="77"/>
              </a:rPr>
              <a:t>CAMPUS:</a:t>
            </a:r>
          </a:p>
          <a:p>
            <a:pPr algn="ctr"/>
            <a:endParaRPr lang="es-MX" sz="2400" b="1" dirty="0">
              <a:solidFill>
                <a:srgbClr val="A7802D"/>
              </a:solidFill>
              <a:latin typeface="Geomanist Bold" panose="02000503000000020004" pitchFamily="2" charset="77"/>
            </a:endParaRPr>
          </a:p>
          <a:p>
            <a:pPr algn="ctr"/>
            <a:r>
              <a:rPr lang="es-MX" sz="2400" b="1" dirty="0">
                <a:solidFill>
                  <a:srgbClr val="A7802D"/>
                </a:solidFill>
                <a:latin typeface="Geomanist Bold" panose="02000503000000020004" pitchFamily="2" charset="77"/>
              </a:rPr>
              <a:t>FECHA:</a:t>
            </a:r>
          </a:p>
        </p:txBody>
      </p:sp>
    </p:spTree>
    <p:extLst>
      <p:ext uri="{BB962C8B-B14F-4D97-AF65-F5344CB8AC3E}">
        <p14:creationId xmlns:p14="http://schemas.microsoft.com/office/powerpoint/2010/main" val="125851741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7769BE-3AF6-D141-934B-9357A9E09592}"/>
              </a:ext>
            </a:extLst>
          </p:cNvPr>
          <p:cNvSpPr txBox="1"/>
          <p:nvPr/>
        </p:nvSpPr>
        <p:spPr>
          <a:xfrm>
            <a:off x="4539698" y="850735"/>
            <a:ext cx="6097656" cy="2862322"/>
          </a:xfrm>
          <a:prstGeom prst="rect">
            <a:avLst/>
          </a:prstGeom>
          <a:noFill/>
        </p:spPr>
        <p:txBody>
          <a:bodyPr wrap="square">
            <a:spAutoFit/>
          </a:bodyPr>
          <a:lstStyle/>
          <a:p>
            <a:pPr lvl="0"/>
            <a:r>
              <a:rPr lang="es-MX" dirty="0">
                <a:latin typeface="Geomanist" panose="02000503000000020004" pitchFamily="2" charset="77"/>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a:t>
            </a:r>
            <a:r>
              <a:rPr lang="es-MX" dirty="0" err="1">
                <a:latin typeface="Geomanist" panose="02000503000000020004" pitchFamily="2" charset="77"/>
              </a:rPr>
              <a:t>nulla</a:t>
            </a:r>
            <a:r>
              <a:rPr lang="es-MX" dirty="0">
                <a:latin typeface="Geomanist" panose="02000503000000020004" pitchFamily="2" charset="77"/>
              </a:rPr>
              <a:t> </a:t>
            </a:r>
            <a:r>
              <a:rPr lang="es-MX" dirty="0" err="1" smtClean="0">
                <a:latin typeface="Geomanist" panose="02000503000000020004" pitchFamily="2" charset="77"/>
              </a:rPr>
              <a:t>facilisi</a:t>
            </a:r>
            <a:endParaRPr lang="es-MX" dirty="0">
              <a:latin typeface="Geomanist" panose="02000503000000020004" pitchFamily="2" charset="77"/>
            </a:endParaRPr>
          </a:p>
        </p:txBody>
      </p:sp>
      <p:sp>
        <p:nvSpPr>
          <p:cNvPr id="6" name="CuadroTexto 5">
            <a:extLst>
              <a:ext uri="{FF2B5EF4-FFF2-40B4-BE49-F238E27FC236}">
                <a16:creationId xmlns:a16="http://schemas.microsoft.com/office/drawing/2014/main" id="{44927745-E872-7A4A-AAC1-9C8DA3D63429}"/>
              </a:ext>
            </a:extLst>
          </p:cNvPr>
          <p:cNvSpPr txBox="1"/>
          <p:nvPr/>
        </p:nvSpPr>
        <p:spPr>
          <a:xfrm>
            <a:off x="725214" y="741604"/>
            <a:ext cx="2091558" cy="1200329"/>
          </a:xfrm>
          <a:prstGeom prst="rect">
            <a:avLst/>
          </a:prstGeom>
          <a:noFill/>
        </p:spPr>
        <p:txBody>
          <a:bodyPr wrap="square">
            <a:spAutoFit/>
          </a:bodyPr>
          <a:lstStyle/>
          <a:p>
            <a:pPr algn="ctr"/>
            <a:r>
              <a:rPr lang="es-MX" sz="2400" b="1" dirty="0">
                <a:solidFill>
                  <a:schemeClr val="bg1"/>
                </a:solidFill>
                <a:latin typeface="Geomanist Bold" panose="02000503000000020004" pitchFamily="2" charset="77"/>
              </a:rPr>
              <a:t>OBJETIVO GENERAL Y ESPECÍFICOS </a:t>
            </a:r>
          </a:p>
        </p:txBody>
      </p:sp>
    </p:spTree>
    <p:extLst>
      <p:ext uri="{BB962C8B-B14F-4D97-AF65-F5344CB8AC3E}">
        <p14:creationId xmlns:p14="http://schemas.microsoft.com/office/powerpoint/2010/main" val="88258624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7CE4089-171E-4D4E-AC66-8BF0754A44CC}"/>
              </a:ext>
            </a:extLst>
          </p:cNvPr>
          <p:cNvSpPr txBox="1"/>
          <p:nvPr/>
        </p:nvSpPr>
        <p:spPr>
          <a:xfrm>
            <a:off x="1687624" y="943615"/>
            <a:ext cx="6097656" cy="5632311"/>
          </a:xfrm>
          <a:prstGeom prst="rect">
            <a:avLst/>
          </a:prstGeom>
          <a:noFill/>
        </p:spPr>
        <p:txBody>
          <a:bodyPr wrap="square">
            <a:spAutoFit/>
          </a:bodyPr>
          <a:lstStyle/>
          <a:p>
            <a:pPr lvl="0" algn="r"/>
            <a:r>
              <a:rPr lang="es-MX" dirty="0">
                <a:latin typeface="Geomanist" panose="02000503000000020004" pitchFamily="2" charset="77"/>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Lorem ipsum dolor sit amet, cons ectetuer adipiscing elit, sed diam nonummy nibh euismod tincidunt ut laoreet dolore magna aliquam erat volutpat. Ut wisi enim ad minim veniam, quis nostrud exerci tation ullamcorper suscipit lobortis nisl ut aliquip ex ea commodo consequat. Lorem ipsum dolor sit amet, consectetuer adipiscing elit, sed diam nonummy nibh euismod tincidunt ut laoreet dolore magna aliquam erat volutpat. Ut wisi enim ad minim veniam, quis nostrud exerci tation ullamcorper suscipit lobortis nisl ut aliquip ex ea commodo consequat. </a:t>
            </a:r>
          </a:p>
        </p:txBody>
      </p:sp>
      <p:sp>
        <p:nvSpPr>
          <p:cNvPr id="6" name="CuadroTexto 5">
            <a:extLst>
              <a:ext uri="{FF2B5EF4-FFF2-40B4-BE49-F238E27FC236}">
                <a16:creationId xmlns:a16="http://schemas.microsoft.com/office/drawing/2014/main" id="{D8E5FD45-19C0-4643-B97B-D4D5B30C5D0D}"/>
              </a:ext>
            </a:extLst>
          </p:cNvPr>
          <p:cNvSpPr txBox="1"/>
          <p:nvPr/>
        </p:nvSpPr>
        <p:spPr>
          <a:xfrm>
            <a:off x="9291145" y="741604"/>
            <a:ext cx="2091558" cy="1200329"/>
          </a:xfrm>
          <a:prstGeom prst="rect">
            <a:avLst/>
          </a:prstGeom>
          <a:noFill/>
        </p:spPr>
        <p:txBody>
          <a:bodyPr wrap="square">
            <a:spAutoFit/>
          </a:bodyPr>
          <a:lstStyle/>
          <a:p>
            <a:pPr algn="ctr"/>
            <a:r>
              <a:rPr lang="es-MX" sz="2400" b="1" dirty="0" smtClean="0">
                <a:solidFill>
                  <a:schemeClr val="bg1"/>
                </a:solidFill>
                <a:latin typeface="Geomanist Bold" panose="02000503000000020004" pitchFamily="2" charset="77"/>
              </a:rPr>
              <a:t>MATERIALES Y MÉTODOS APLICADOS</a:t>
            </a:r>
            <a:endParaRPr lang="es-MX" sz="2400" b="1" dirty="0">
              <a:solidFill>
                <a:schemeClr val="bg1"/>
              </a:solidFill>
              <a:latin typeface="Geomanist Bold" panose="02000503000000020004" pitchFamily="2" charset="77"/>
            </a:endParaRPr>
          </a:p>
        </p:txBody>
      </p:sp>
    </p:spTree>
    <p:extLst>
      <p:ext uri="{BB962C8B-B14F-4D97-AF65-F5344CB8AC3E}">
        <p14:creationId xmlns:p14="http://schemas.microsoft.com/office/powerpoint/2010/main" val="400099557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571500" y="102790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smtClean="0"/>
              <a:t>RESULTADOS OBTENIDOS Y DISCUSIÓN</a:t>
            </a:r>
            <a:endParaRPr lang="en-US" dirty="0"/>
          </a:p>
        </p:txBody>
      </p:sp>
      <p:graphicFrame>
        <p:nvGraphicFramePr>
          <p:cNvPr id="5" name="Marcador de contenido 3"/>
          <p:cNvGraphicFramePr>
            <a:graphicFrameLocks/>
          </p:cNvGraphicFramePr>
          <p:nvPr>
            <p:extLst>
              <p:ext uri="{D42A27DB-BD31-4B8C-83A1-F6EECF244321}">
                <p14:modId xmlns:p14="http://schemas.microsoft.com/office/powerpoint/2010/main" val="1506887699"/>
              </p:ext>
            </p:extLst>
          </p:nvPr>
        </p:nvGraphicFramePr>
        <p:xfrm>
          <a:off x="1029821" y="1917843"/>
          <a:ext cx="8812304" cy="4330464"/>
        </p:xfrm>
        <a:graphic>
          <a:graphicData uri="http://schemas.openxmlformats.org/drawingml/2006/table">
            <a:tbl>
              <a:tblPr firstRow="1" firstCol="1" bandRow="1">
                <a:tableStyleId>{5C22544A-7EE6-4342-B048-85BDC9FD1C3A}</a:tableStyleId>
              </a:tblPr>
              <a:tblGrid>
                <a:gridCol w="4406152">
                  <a:extLst>
                    <a:ext uri="{9D8B030D-6E8A-4147-A177-3AD203B41FA5}">
                      <a16:colId xmlns:a16="http://schemas.microsoft.com/office/drawing/2014/main" val="2433451393"/>
                    </a:ext>
                  </a:extLst>
                </a:gridCol>
                <a:gridCol w="4406152">
                  <a:extLst>
                    <a:ext uri="{9D8B030D-6E8A-4147-A177-3AD203B41FA5}">
                      <a16:colId xmlns:a16="http://schemas.microsoft.com/office/drawing/2014/main" val="1287866567"/>
                    </a:ext>
                  </a:extLst>
                </a:gridCol>
              </a:tblGrid>
              <a:tr h="549408">
                <a:tc gridSpan="2">
                  <a:txBody>
                    <a:bodyPr/>
                    <a:lstStyle/>
                    <a:p>
                      <a:pPr algn="ctr">
                        <a:spcAft>
                          <a:spcPts val="0"/>
                        </a:spcAft>
                      </a:pPr>
                      <a:r>
                        <a:rPr lang="es-ES" sz="1600" smtClean="0">
                          <a:effectLst/>
                        </a:rPr>
                        <a:t> </a:t>
                      </a:r>
                      <a:r>
                        <a:rPr lang="es-ES" sz="1600" spc="-15" smtClean="0">
                          <a:effectLst/>
                        </a:rPr>
                        <a:t> </a:t>
                      </a:r>
                      <a:r>
                        <a:rPr lang="es-ES" sz="1600" spc="-15" dirty="0">
                          <a:effectLst/>
                        </a:rPr>
                        <a:t>OBTENIDOS</a:t>
                      </a:r>
                      <a:endParaRPr lang="en-US" sz="1400" dirty="0">
                        <a:effectLst/>
                        <a:latin typeface="Arial MT"/>
                        <a:ea typeface="Arial MT"/>
                        <a:cs typeface="Arial MT"/>
                      </a:endParaRPr>
                    </a:p>
                  </a:txBody>
                  <a:tcPr marL="68580" marR="68580" marT="0" marB="0" anchor="ctr"/>
                </a:tc>
                <a:tc hMerge="1">
                  <a:txBody>
                    <a:bodyPr/>
                    <a:lstStyle/>
                    <a:p>
                      <a:endParaRPr lang="en-US"/>
                    </a:p>
                  </a:txBody>
                  <a:tcPr/>
                </a:tc>
                <a:extLst>
                  <a:ext uri="{0D108BD9-81ED-4DB2-BD59-A6C34878D82A}">
                    <a16:rowId xmlns:a16="http://schemas.microsoft.com/office/drawing/2014/main" val="2981068635"/>
                  </a:ext>
                </a:extLst>
              </a:tr>
              <a:tr h="549408">
                <a:tc>
                  <a:txBody>
                    <a:bodyPr/>
                    <a:lstStyle/>
                    <a:p>
                      <a:pPr algn="ctr">
                        <a:spcAft>
                          <a:spcPts val="0"/>
                        </a:spcAft>
                      </a:pPr>
                      <a:r>
                        <a:rPr lang="es-ES" sz="1600" dirty="0">
                          <a:effectLst/>
                        </a:rPr>
                        <a:t>OBJETIVOS PLANTEADOS</a:t>
                      </a:r>
                      <a:endParaRPr lang="en-US" sz="1400" dirty="0">
                        <a:effectLst/>
                        <a:latin typeface="Arial MT"/>
                        <a:ea typeface="Arial MT"/>
                        <a:cs typeface="Arial MT"/>
                      </a:endParaRPr>
                    </a:p>
                  </a:txBody>
                  <a:tcPr marL="68580" marR="68580" marT="0" marB="0" anchor="ctr"/>
                </a:tc>
                <a:tc>
                  <a:txBody>
                    <a:bodyPr/>
                    <a:lstStyle/>
                    <a:p>
                      <a:pPr algn="ctr">
                        <a:spcAft>
                          <a:spcPts val="0"/>
                        </a:spcAft>
                      </a:pPr>
                      <a:r>
                        <a:rPr lang="es-ES" sz="1600" dirty="0">
                          <a:effectLst/>
                        </a:rPr>
                        <a:t>RESULTADOS OBTENIDOS</a:t>
                      </a:r>
                      <a:endParaRPr lang="en-US" sz="1400" dirty="0">
                        <a:effectLst/>
                        <a:latin typeface="Arial MT"/>
                        <a:ea typeface="Arial MT"/>
                        <a:cs typeface="Arial MT"/>
                      </a:endParaRPr>
                    </a:p>
                  </a:txBody>
                  <a:tcPr marL="68580" marR="68580" marT="0" marB="0" anchor="ctr"/>
                </a:tc>
                <a:extLst>
                  <a:ext uri="{0D108BD9-81ED-4DB2-BD59-A6C34878D82A}">
                    <a16:rowId xmlns:a16="http://schemas.microsoft.com/office/drawing/2014/main" val="3970785906"/>
                  </a:ext>
                </a:extLst>
              </a:tr>
              <a:tr h="549408">
                <a:tc>
                  <a:txBody>
                    <a:bodyPr/>
                    <a:lstStyle/>
                    <a:p>
                      <a:pPr algn="just">
                        <a:spcAft>
                          <a:spcPts val="0"/>
                        </a:spcAft>
                      </a:pPr>
                      <a:r>
                        <a:rPr lang="es-ES" sz="1600" dirty="0">
                          <a:effectLst/>
                        </a:rPr>
                        <a:t>Objetivo general</a:t>
                      </a:r>
                      <a:r>
                        <a:rPr lang="es-ES" sz="1600" dirty="0" smtClean="0">
                          <a:effectLst/>
                        </a:rPr>
                        <a:t>: (ESCRIBA NUEVAMENTE EL OBJETIVO COMPLETO QUE SE PLANTEÓ)</a:t>
                      </a:r>
                      <a:endParaRPr lang="en-US" sz="1400" dirty="0">
                        <a:effectLst/>
                        <a:latin typeface="Arial MT"/>
                        <a:ea typeface="Arial MT"/>
                        <a:cs typeface="Arial MT"/>
                      </a:endParaRPr>
                    </a:p>
                  </a:txBody>
                  <a:tcPr marL="68580" marR="68580" marT="0" marB="0" anchor="ctr"/>
                </a:tc>
                <a:tc>
                  <a:txBody>
                    <a:bodyPr/>
                    <a:lstStyle/>
                    <a:p>
                      <a:pPr algn="just">
                        <a:spcAft>
                          <a:spcPts val="0"/>
                        </a:spcAft>
                      </a:pPr>
                      <a:r>
                        <a:rPr lang="es-ES" sz="1600" dirty="0">
                          <a:effectLst/>
                        </a:rPr>
                        <a:t> </a:t>
                      </a:r>
                      <a:endParaRPr lang="en-US" sz="1400" dirty="0">
                        <a:effectLst/>
                        <a:latin typeface="Arial MT"/>
                        <a:ea typeface="Arial MT"/>
                        <a:cs typeface="Arial MT"/>
                      </a:endParaRPr>
                    </a:p>
                  </a:txBody>
                  <a:tcPr marL="68580" marR="68580" marT="0" marB="0" anchor="ctr"/>
                </a:tc>
                <a:extLst>
                  <a:ext uri="{0D108BD9-81ED-4DB2-BD59-A6C34878D82A}">
                    <a16:rowId xmlns:a16="http://schemas.microsoft.com/office/drawing/2014/main" val="869471694"/>
                  </a:ext>
                </a:extLst>
              </a:tr>
              <a:tr h="54940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600" dirty="0">
                          <a:effectLst/>
                        </a:rPr>
                        <a:t>Objetivo específico</a:t>
                      </a:r>
                      <a:r>
                        <a:rPr lang="es-ES" sz="1600" dirty="0" smtClean="0">
                          <a:effectLst/>
                        </a:rPr>
                        <a:t>: </a:t>
                      </a:r>
                      <a:r>
                        <a:rPr lang="es-ES" sz="1400" dirty="0" smtClean="0">
                          <a:effectLst/>
                        </a:rPr>
                        <a:t>(ESCRIBA NUEVAMENTE EL OBJETIVO COMPLETO QUE SE PLANTEÓ)</a:t>
                      </a:r>
                      <a:endParaRPr lang="en-US" sz="1200" dirty="0" smtClean="0">
                        <a:effectLst/>
                        <a:latin typeface="Arial MT"/>
                        <a:ea typeface="Arial MT"/>
                        <a:cs typeface="Arial MT"/>
                      </a:endParaRPr>
                    </a:p>
                    <a:p>
                      <a:pPr algn="just">
                        <a:spcAft>
                          <a:spcPts val="0"/>
                        </a:spcAft>
                      </a:pPr>
                      <a:endParaRPr lang="en-US" sz="1400" dirty="0">
                        <a:effectLst/>
                        <a:latin typeface="Arial MT"/>
                        <a:ea typeface="Arial MT"/>
                        <a:cs typeface="Arial MT"/>
                      </a:endParaRPr>
                    </a:p>
                  </a:txBody>
                  <a:tcPr marL="68580" marR="68580" marT="0" marB="0" anchor="ctr"/>
                </a:tc>
                <a:tc>
                  <a:txBody>
                    <a:bodyPr/>
                    <a:lstStyle/>
                    <a:p>
                      <a:pPr algn="just">
                        <a:spcAft>
                          <a:spcPts val="0"/>
                        </a:spcAft>
                      </a:pPr>
                      <a:r>
                        <a:rPr lang="es-ES" sz="1600" dirty="0">
                          <a:effectLst/>
                        </a:rPr>
                        <a:t> </a:t>
                      </a:r>
                      <a:endParaRPr lang="en-US" sz="1400" dirty="0">
                        <a:effectLst/>
                        <a:latin typeface="Arial MT"/>
                        <a:ea typeface="Arial MT"/>
                        <a:cs typeface="Arial MT"/>
                      </a:endParaRPr>
                    </a:p>
                  </a:txBody>
                  <a:tcPr marL="68580" marR="68580" marT="0" marB="0" anchor="ctr"/>
                </a:tc>
                <a:extLst>
                  <a:ext uri="{0D108BD9-81ED-4DB2-BD59-A6C34878D82A}">
                    <a16:rowId xmlns:a16="http://schemas.microsoft.com/office/drawing/2014/main" val="3976398147"/>
                  </a:ext>
                </a:extLst>
              </a:tr>
              <a:tr h="54940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600" dirty="0">
                          <a:effectLst/>
                        </a:rPr>
                        <a:t>Objetivo específico</a:t>
                      </a:r>
                      <a:r>
                        <a:rPr lang="es-ES" sz="1600" dirty="0" smtClean="0">
                          <a:effectLst/>
                        </a:rPr>
                        <a:t>: </a:t>
                      </a:r>
                      <a:r>
                        <a:rPr lang="es-ES" sz="1400" dirty="0" smtClean="0">
                          <a:effectLst/>
                        </a:rPr>
                        <a:t>(ESCRIBA NUEVAMENTE EL OBJETIVO COMPLETO QUE SE PLANTEÓ)</a:t>
                      </a:r>
                      <a:endParaRPr lang="en-US" sz="1200" dirty="0" smtClean="0">
                        <a:effectLst/>
                        <a:latin typeface="Arial MT"/>
                        <a:ea typeface="Arial MT"/>
                        <a:cs typeface="Arial MT"/>
                      </a:endParaRPr>
                    </a:p>
                    <a:p>
                      <a:pPr algn="just">
                        <a:spcAft>
                          <a:spcPts val="0"/>
                        </a:spcAft>
                      </a:pPr>
                      <a:endParaRPr lang="en-US" sz="1400" dirty="0">
                        <a:effectLst/>
                        <a:latin typeface="Arial MT"/>
                        <a:ea typeface="Arial MT"/>
                        <a:cs typeface="Arial MT"/>
                      </a:endParaRPr>
                    </a:p>
                  </a:txBody>
                  <a:tcPr marL="68580" marR="68580" marT="0" marB="0" anchor="ctr"/>
                </a:tc>
                <a:tc>
                  <a:txBody>
                    <a:bodyPr/>
                    <a:lstStyle/>
                    <a:p>
                      <a:pPr algn="just">
                        <a:spcAft>
                          <a:spcPts val="0"/>
                        </a:spcAft>
                      </a:pPr>
                      <a:r>
                        <a:rPr lang="es-ES" sz="1600">
                          <a:effectLst/>
                        </a:rPr>
                        <a:t> </a:t>
                      </a:r>
                      <a:endParaRPr lang="en-US" sz="1400">
                        <a:effectLst/>
                        <a:latin typeface="Arial MT"/>
                        <a:ea typeface="Arial MT"/>
                        <a:cs typeface="Arial MT"/>
                      </a:endParaRPr>
                    </a:p>
                  </a:txBody>
                  <a:tcPr marL="68580" marR="68580" marT="0" marB="0" anchor="ctr"/>
                </a:tc>
                <a:extLst>
                  <a:ext uri="{0D108BD9-81ED-4DB2-BD59-A6C34878D82A}">
                    <a16:rowId xmlns:a16="http://schemas.microsoft.com/office/drawing/2014/main" val="2309647314"/>
                  </a:ext>
                </a:extLst>
              </a:tr>
              <a:tr h="54940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600" dirty="0">
                          <a:effectLst/>
                        </a:rPr>
                        <a:t>Objetivo específico</a:t>
                      </a:r>
                      <a:r>
                        <a:rPr lang="es-ES" sz="1600" dirty="0" smtClean="0">
                          <a:effectLst/>
                        </a:rPr>
                        <a:t>: </a:t>
                      </a:r>
                      <a:r>
                        <a:rPr lang="es-ES" sz="1400" dirty="0" smtClean="0">
                          <a:effectLst/>
                        </a:rPr>
                        <a:t>(ESCRIBA NUEVAMENTE EL OBJETIVO COMPLETO QUE SE PLANTEÓ)</a:t>
                      </a:r>
                      <a:endParaRPr lang="en-US" sz="1200" dirty="0" smtClean="0">
                        <a:effectLst/>
                        <a:latin typeface="Arial MT"/>
                        <a:ea typeface="Arial MT"/>
                        <a:cs typeface="Arial MT"/>
                      </a:endParaRPr>
                    </a:p>
                    <a:p>
                      <a:pPr algn="just">
                        <a:spcAft>
                          <a:spcPts val="0"/>
                        </a:spcAft>
                      </a:pPr>
                      <a:endParaRPr lang="en-US" sz="1400" dirty="0">
                        <a:effectLst/>
                        <a:latin typeface="Arial MT"/>
                        <a:ea typeface="Arial MT"/>
                        <a:cs typeface="Arial MT"/>
                      </a:endParaRPr>
                    </a:p>
                  </a:txBody>
                  <a:tcPr marL="68580" marR="68580" marT="0" marB="0" anchor="ctr"/>
                </a:tc>
                <a:tc>
                  <a:txBody>
                    <a:bodyPr/>
                    <a:lstStyle/>
                    <a:p>
                      <a:pPr algn="just">
                        <a:spcAft>
                          <a:spcPts val="0"/>
                        </a:spcAft>
                      </a:pPr>
                      <a:r>
                        <a:rPr lang="es-ES" sz="1600">
                          <a:effectLst/>
                        </a:rPr>
                        <a:t> </a:t>
                      </a:r>
                      <a:endParaRPr lang="en-US" sz="1400">
                        <a:effectLst/>
                        <a:latin typeface="Arial MT"/>
                        <a:ea typeface="Arial MT"/>
                        <a:cs typeface="Arial MT"/>
                      </a:endParaRPr>
                    </a:p>
                  </a:txBody>
                  <a:tcPr marL="68580" marR="68580" marT="0" marB="0" anchor="ctr"/>
                </a:tc>
                <a:extLst>
                  <a:ext uri="{0D108BD9-81ED-4DB2-BD59-A6C34878D82A}">
                    <a16:rowId xmlns:a16="http://schemas.microsoft.com/office/drawing/2014/main" val="3515914187"/>
                  </a:ext>
                </a:extLst>
              </a:tr>
              <a:tr h="54940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600" dirty="0">
                          <a:effectLst/>
                        </a:rPr>
                        <a:t>Objetivo específico</a:t>
                      </a:r>
                      <a:r>
                        <a:rPr lang="es-ES" sz="1600" dirty="0" smtClean="0">
                          <a:effectLst/>
                        </a:rPr>
                        <a:t>: </a:t>
                      </a:r>
                      <a:r>
                        <a:rPr lang="es-ES" sz="1400" dirty="0" smtClean="0">
                          <a:effectLst/>
                        </a:rPr>
                        <a:t>(ESCRIBA NUEVAMENTE EL OBJETIVO COMPLETO QUE SE PLANTEÓ)</a:t>
                      </a:r>
                      <a:endParaRPr lang="en-US" sz="1200" dirty="0" smtClean="0">
                        <a:effectLst/>
                        <a:latin typeface="Arial MT"/>
                        <a:ea typeface="Arial MT"/>
                        <a:cs typeface="Arial MT"/>
                      </a:endParaRPr>
                    </a:p>
                    <a:p>
                      <a:pPr algn="just">
                        <a:spcAft>
                          <a:spcPts val="0"/>
                        </a:spcAft>
                      </a:pPr>
                      <a:endParaRPr lang="en-US" sz="1400" dirty="0">
                        <a:effectLst/>
                        <a:latin typeface="Arial MT"/>
                        <a:ea typeface="Arial MT"/>
                        <a:cs typeface="Arial MT"/>
                      </a:endParaRPr>
                    </a:p>
                  </a:txBody>
                  <a:tcPr marL="68580" marR="68580" marT="0" marB="0" anchor="ctr"/>
                </a:tc>
                <a:tc>
                  <a:txBody>
                    <a:bodyPr/>
                    <a:lstStyle/>
                    <a:p>
                      <a:pPr algn="just">
                        <a:spcAft>
                          <a:spcPts val="0"/>
                        </a:spcAft>
                      </a:pPr>
                      <a:r>
                        <a:rPr lang="es-ES" sz="1600" dirty="0">
                          <a:effectLst/>
                        </a:rPr>
                        <a:t> </a:t>
                      </a:r>
                      <a:endParaRPr lang="en-US" sz="1400" dirty="0">
                        <a:effectLst/>
                        <a:latin typeface="Arial MT"/>
                        <a:ea typeface="Arial MT"/>
                        <a:cs typeface="Arial MT"/>
                      </a:endParaRPr>
                    </a:p>
                  </a:txBody>
                  <a:tcPr marL="68580" marR="68580" marT="0" marB="0" anchor="ctr"/>
                </a:tc>
                <a:extLst>
                  <a:ext uri="{0D108BD9-81ED-4DB2-BD59-A6C34878D82A}">
                    <a16:rowId xmlns:a16="http://schemas.microsoft.com/office/drawing/2014/main" val="834946554"/>
                  </a:ext>
                </a:extLst>
              </a:tr>
            </a:tbl>
          </a:graphicData>
        </a:graphic>
      </p:graphicFrame>
    </p:spTree>
    <p:extLst>
      <p:ext uri="{BB962C8B-B14F-4D97-AF65-F5344CB8AC3E}">
        <p14:creationId xmlns:p14="http://schemas.microsoft.com/office/powerpoint/2010/main" val="317025172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838200" y="6318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smtClean="0"/>
              <a:t>PRODUCTOS OBTENIDOS</a:t>
            </a:r>
            <a:endParaRPr lang="en-US" dirty="0"/>
          </a:p>
        </p:txBody>
      </p:sp>
      <p:graphicFrame>
        <p:nvGraphicFramePr>
          <p:cNvPr id="3" name="Marcador de contenido 3"/>
          <p:cNvGraphicFramePr>
            <a:graphicFrameLocks/>
          </p:cNvGraphicFramePr>
          <p:nvPr>
            <p:extLst>
              <p:ext uri="{D42A27DB-BD31-4B8C-83A1-F6EECF244321}">
                <p14:modId xmlns:p14="http://schemas.microsoft.com/office/powerpoint/2010/main" val="358166882"/>
              </p:ext>
            </p:extLst>
          </p:nvPr>
        </p:nvGraphicFramePr>
        <p:xfrm>
          <a:off x="354108" y="1559858"/>
          <a:ext cx="9897033" cy="4437529"/>
        </p:xfrm>
        <a:graphic>
          <a:graphicData uri="http://schemas.openxmlformats.org/drawingml/2006/table">
            <a:tbl>
              <a:tblPr firstRow="1" firstCol="1" bandRow="1">
                <a:tableStyleId>{5C22544A-7EE6-4342-B048-85BDC9FD1C3A}</a:tableStyleId>
              </a:tblPr>
              <a:tblGrid>
                <a:gridCol w="3587538">
                  <a:extLst>
                    <a:ext uri="{9D8B030D-6E8A-4147-A177-3AD203B41FA5}">
                      <a16:colId xmlns:a16="http://schemas.microsoft.com/office/drawing/2014/main" val="3000968835"/>
                    </a:ext>
                  </a:extLst>
                </a:gridCol>
                <a:gridCol w="3529319">
                  <a:extLst>
                    <a:ext uri="{9D8B030D-6E8A-4147-A177-3AD203B41FA5}">
                      <a16:colId xmlns:a16="http://schemas.microsoft.com/office/drawing/2014/main" val="3643993958"/>
                    </a:ext>
                  </a:extLst>
                </a:gridCol>
                <a:gridCol w="2780176">
                  <a:extLst>
                    <a:ext uri="{9D8B030D-6E8A-4147-A177-3AD203B41FA5}">
                      <a16:colId xmlns:a16="http://schemas.microsoft.com/office/drawing/2014/main" val="1604834521"/>
                    </a:ext>
                  </a:extLst>
                </a:gridCol>
              </a:tblGrid>
              <a:tr h="1479177">
                <a:tc>
                  <a:txBody>
                    <a:bodyPr/>
                    <a:lstStyle/>
                    <a:p>
                      <a:pPr algn="ctr">
                        <a:spcAft>
                          <a:spcPts val="0"/>
                        </a:spcAft>
                      </a:pPr>
                      <a:r>
                        <a:rPr lang="es-ES" sz="2000" b="1" dirty="0">
                          <a:solidFill>
                            <a:schemeClr val="bg1"/>
                          </a:solidFill>
                          <a:effectLst/>
                          <a:latin typeface="Arial" panose="020B0604020202020204" pitchFamily="34" charset="0"/>
                          <a:ea typeface="Arial MT"/>
                          <a:cs typeface="Arial MT"/>
                        </a:rPr>
                        <a:t>PRODUCTOS COMPROMETIDOS</a:t>
                      </a:r>
                      <a:endParaRPr lang="en-US" sz="1800" dirty="0">
                        <a:solidFill>
                          <a:schemeClr val="bg1"/>
                        </a:solidFill>
                        <a:effectLst/>
                        <a:latin typeface="Arial MT"/>
                        <a:ea typeface="Arial MT"/>
                        <a:cs typeface="Arial MT"/>
                      </a:endParaRPr>
                    </a:p>
                  </a:txBody>
                  <a:tcPr marL="68580" marR="68580" marT="0" marB="0" anchor="ctr"/>
                </a:tc>
                <a:tc>
                  <a:txBody>
                    <a:bodyPr/>
                    <a:lstStyle/>
                    <a:p>
                      <a:pPr algn="ctr">
                        <a:spcAft>
                          <a:spcPts val="0"/>
                        </a:spcAft>
                      </a:pPr>
                      <a:r>
                        <a:rPr lang="es-ES" sz="2000" b="1" dirty="0">
                          <a:solidFill>
                            <a:schemeClr val="bg1"/>
                          </a:solidFill>
                          <a:effectLst/>
                          <a:latin typeface="Arial" panose="020B0604020202020204" pitchFamily="34" charset="0"/>
                          <a:ea typeface="Arial MT"/>
                          <a:cs typeface="Arial MT"/>
                        </a:rPr>
                        <a:t>PRODUCTOS OBTENIDOS</a:t>
                      </a:r>
                      <a:endParaRPr lang="en-US" sz="1800" dirty="0">
                        <a:solidFill>
                          <a:schemeClr val="bg1"/>
                        </a:solidFill>
                        <a:effectLst/>
                        <a:latin typeface="Arial MT"/>
                        <a:ea typeface="Arial MT"/>
                        <a:cs typeface="Arial MT"/>
                      </a:endParaRPr>
                    </a:p>
                  </a:txBody>
                  <a:tcPr marL="68580" marR="68580" marT="0" marB="0" anchor="ctr"/>
                </a:tc>
                <a:tc>
                  <a:txBody>
                    <a:bodyPr/>
                    <a:lstStyle/>
                    <a:p>
                      <a:pPr algn="ctr">
                        <a:spcAft>
                          <a:spcPts val="0"/>
                        </a:spcAft>
                      </a:pPr>
                      <a:r>
                        <a:rPr lang="es-ES" sz="2000" b="1" dirty="0">
                          <a:solidFill>
                            <a:schemeClr val="bg1"/>
                          </a:solidFill>
                          <a:effectLst/>
                          <a:latin typeface="Arial" panose="020B0604020202020204" pitchFamily="34" charset="0"/>
                          <a:ea typeface="Arial MT"/>
                          <a:cs typeface="Arial MT"/>
                        </a:rPr>
                        <a:t>SE PRESENTA COMO EVIDENCIA (NOMBRE DEL ARCHIVO)</a:t>
                      </a:r>
                      <a:endParaRPr lang="en-US" sz="1800" dirty="0">
                        <a:solidFill>
                          <a:schemeClr val="bg1"/>
                        </a:solidFill>
                        <a:effectLst/>
                        <a:latin typeface="Arial MT"/>
                        <a:ea typeface="Arial MT"/>
                        <a:cs typeface="Arial MT"/>
                      </a:endParaRPr>
                    </a:p>
                  </a:txBody>
                  <a:tcPr marL="68580" marR="68580" marT="0" marB="0" anchor="ctr"/>
                </a:tc>
                <a:extLst>
                  <a:ext uri="{0D108BD9-81ED-4DB2-BD59-A6C34878D82A}">
                    <a16:rowId xmlns:a16="http://schemas.microsoft.com/office/drawing/2014/main" val="2245182257"/>
                  </a:ext>
                </a:extLst>
              </a:tr>
              <a:tr h="739588">
                <a:tc>
                  <a:txBody>
                    <a:bodyPr/>
                    <a:lstStyle/>
                    <a:p>
                      <a:pPr>
                        <a:spcAft>
                          <a:spcPts val="0"/>
                        </a:spcAft>
                      </a:pPr>
                      <a:r>
                        <a:rPr lang="es-ES" sz="1200" dirty="0">
                          <a:solidFill>
                            <a:schemeClr val="tx1"/>
                          </a:solidFill>
                          <a:effectLst/>
                          <a:latin typeface="Arial" panose="020B0604020202020204" pitchFamily="34" charset="0"/>
                          <a:ea typeface="Arial MT"/>
                          <a:cs typeface="Arial MT"/>
                        </a:rPr>
                        <a:t>Ejemplos:</a:t>
                      </a:r>
                      <a:endParaRPr lang="en-US" sz="1100" dirty="0">
                        <a:solidFill>
                          <a:schemeClr val="tx1"/>
                        </a:solidFill>
                        <a:effectLst/>
                        <a:latin typeface="Arial MT"/>
                        <a:ea typeface="Arial MT"/>
                        <a:cs typeface="Arial MT"/>
                      </a:endParaRPr>
                    </a:p>
                    <a:p>
                      <a:pPr>
                        <a:spcAft>
                          <a:spcPts val="0"/>
                        </a:spcAft>
                      </a:pPr>
                      <a:r>
                        <a:rPr lang="es-ES" sz="1200" dirty="0">
                          <a:solidFill>
                            <a:schemeClr val="tx1"/>
                          </a:solidFill>
                          <a:effectLst/>
                          <a:latin typeface="Arial" panose="020B0604020202020204" pitchFamily="34" charset="0"/>
                          <a:ea typeface="Arial MT"/>
                          <a:cs typeface="Arial MT"/>
                        </a:rPr>
                        <a:t> </a:t>
                      </a:r>
                      <a:endParaRPr lang="en-US" sz="1100" dirty="0">
                        <a:solidFill>
                          <a:schemeClr val="tx1"/>
                        </a:solidFill>
                        <a:effectLst/>
                        <a:latin typeface="Arial MT"/>
                        <a:ea typeface="Arial MT"/>
                        <a:cs typeface="Arial MT"/>
                      </a:endParaRPr>
                    </a:p>
                    <a:p>
                      <a:pPr>
                        <a:spcAft>
                          <a:spcPts val="0"/>
                        </a:spcAft>
                      </a:pPr>
                      <a:r>
                        <a:rPr lang="es-ES" sz="1200" dirty="0">
                          <a:solidFill>
                            <a:schemeClr val="tx1"/>
                          </a:solidFill>
                          <a:effectLst/>
                          <a:latin typeface="Arial" panose="020B0604020202020204" pitchFamily="34" charset="0"/>
                          <a:ea typeface="Arial MT"/>
                          <a:cs typeface="Arial MT"/>
                        </a:rPr>
                        <a:t>Borrador de tesis para obtención de grado de Maestría en Ciencias</a:t>
                      </a:r>
                      <a:endParaRPr lang="en-US" sz="1100" dirty="0">
                        <a:solidFill>
                          <a:schemeClr val="tx1"/>
                        </a:solidFill>
                        <a:effectLst/>
                        <a:latin typeface="Arial MT"/>
                        <a:ea typeface="Arial MT"/>
                        <a:cs typeface="Arial MT"/>
                      </a:endParaRPr>
                    </a:p>
                  </a:txBody>
                  <a:tcPr marL="68580" marR="68580" marT="0" marB="0" anchor="ctr"/>
                </a:tc>
                <a:tc>
                  <a:txBody>
                    <a:bodyPr/>
                    <a:lstStyle/>
                    <a:p>
                      <a:pPr>
                        <a:spcAft>
                          <a:spcPts val="0"/>
                        </a:spcAft>
                      </a:pPr>
                      <a:r>
                        <a:rPr lang="es-ES" sz="1200" dirty="0">
                          <a:solidFill>
                            <a:schemeClr val="tx1"/>
                          </a:solidFill>
                          <a:effectLst/>
                          <a:latin typeface="Arial" panose="020B0604020202020204" pitchFamily="34" charset="0"/>
                          <a:ea typeface="Arial MT"/>
                          <a:cs typeface="Arial MT"/>
                        </a:rPr>
                        <a:t> </a:t>
                      </a:r>
                      <a:endParaRPr lang="en-US" sz="1100" dirty="0">
                        <a:solidFill>
                          <a:schemeClr val="tx1"/>
                        </a:solidFill>
                        <a:effectLst/>
                        <a:latin typeface="Arial MT"/>
                        <a:ea typeface="Arial MT"/>
                        <a:cs typeface="Arial MT"/>
                      </a:endParaRPr>
                    </a:p>
                    <a:p>
                      <a:pPr>
                        <a:spcAft>
                          <a:spcPts val="0"/>
                        </a:spcAft>
                      </a:pPr>
                      <a:r>
                        <a:rPr lang="es-ES" sz="1200" dirty="0">
                          <a:solidFill>
                            <a:schemeClr val="tx1"/>
                          </a:solidFill>
                          <a:effectLst/>
                          <a:latin typeface="Arial" panose="020B0604020202020204" pitchFamily="34" charset="0"/>
                          <a:ea typeface="Arial MT"/>
                          <a:cs typeface="Arial MT"/>
                        </a:rPr>
                        <a:t>Borrador de tesis Maestría en Ciencias de la alumna Dulce María Sosa Jurado</a:t>
                      </a:r>
                      <a:endParaRPr lang="en-US" sz="1100" dirty="0">
                        <a:solidFill>
                          <a:schemeClr val="tx1"/>
                        </a:solidFill>
                        <a:effectLst/>
                        <a:latin typeface="Arial MT"/>
                        <a:ea typeface="Arial MT"/>
                        <a:cs typeface="Arial MT"/>
                      </a:endParaRPr>
                    </a:p>
                  </a:txBody>
                  <a:tcPr marL="68580" marR="68580" marT="0" marB="0" anchor="ctr"/>
                </a:tc>
                <a:tc>
                  <a:txBody>
                    <a:bodyPr/>
                    <a:lstStyle/>
                    <a:p>
                      <a:pPr marL="342900" marR="200025" lvl="0" indent="-342900">
                        <a:spcAft>
                          <a:spcPts val="0"/>
                        </a:spcAft>
                        <a:buFont typeface="+mj-lt"/>
                        <a:buAutoNum type="arabicPeriod"/>
                      </a:pPr>
                      <a:r>
                        <a:rPr lang="es-ES" sz="1200" dirty="0">
                          <a:solidFill>
                            <a:schemeClr val="tx1"/>
                          </a:solidFill>
                          <a:effectLst/>
                          <a:latin typeface="Arial" panose="020B0604020202020204" pitchFamily="34" charset="0"/>
                          <a:ea typeface="Arial MT"/>
                          <a:cs typeface="Arial MT"/>
                        </a:rPr>
                        <a:t>Borrador de tesis.pdf</a:t>
                      </a:r>
                      <a:endParaRPr lang="en-US" sz="1100" dirty="0">
                        <a:solidFill>
                          <a:schemeClr val="tx1"/>
                        </a:solidFill>
                        <a:effectLst/>
                        <a:latin typeface="Arial MT"/>
                        <a:ea typeface="Arial MT"/>
                        <a:cs typeface="Arial MT"/>
                      </a:endParaRPr>
                    </a:p>
                  </a:txBody>
                  <a:tcPr marL="68580" marR="68580" marT="0" marB="0" anchor="ctr"/>
                </a:tc>
                <a:extLst>
                  <a:ext uri="{0D108BD9-81ED-4DB2-BD59-A6C34878D82A}">
                    <a16:rowId xmlns:a16="http://schemas.microsoft.com/office/drawing/2014/main" val="4126974061"/>
                  </a:ext>
                </a:extLst>
              </a:tr>
              <a:tr h="739588">
                <a:tc>
                  <a:txBody>
                    <a:bodyPr/>
                    <a:lstStyle/>
                    <a:p>
                      <a:pPr>
                        <a:spcAft>
                          <a:spcPts val="0"/>
                        </a:spcAft>
                      </a:pPr>
                      <a:r>
                        <a:rPr lang="es-ES" sz="1200">
                          <a:solidFill>
                            <a:schemeClr val="tx1"/>
                          </a:solidFill>
                          <a:effectLst/>
                          <a:latin typeface="Arial" panose="020B0604020202020204" pitchFamily="34" charset="0"/>
                          <a:ea typeface="Arial MT"/>
                          <a:cs typeface="Arial MT"/>
                        </a:rPr>
                        <a:t>Borrador de artículo científico</a:t>
                      </a:r>
                      <a:endParaRPr lang="en-US" sz="1100">
                        <a:solidFill>
                          <a:schemeClr val="tx1"/>
                        </a:solidFill>
                        <a:effectLst/>
                        <a:latin typeface="Arial MT"/>
                        <a:ea typeface="Arial MT"/>
                        <a:cs typeface="Arial MT"/>
                      </a:endParaRPr>
                    </a:p>
                  </a:txBody>
                  <a:tcPr marL="68580" marR="68580" marT="0" marB="0" anchor="ctr"/>
                </a:tc>
                <a:tc>
                  <a:txBody>
                    <a:bodyPr/>
                    <a:lstStyle/>
                    <a:p>
                      <a:pPr>
                        <a:spcAft>
                          <a:spcPts val="0"/>
                        </a:spcAft>
                      </a:pPr>
                      <a:r>
                        <a:rPr lang="es-ES" sz="1200">
                          <a:solidFill>
                            <a:schemeClr val="tx1"/>
                          </a:solidFill>
                          <a:effectLst/>
                          <a:latin typeface="Arial" panose="020B0604020202020204" pitchFamily="34" charset="0"/>
                          <a:ea typeface="Arial MT"/>
                          <a:cs typeface="Arial MT"/>
                        </a:rPr>
                        <a:t>Manuscrito de artículo científico de Flora y Fauna </a:t>
                      </a:r>
                      <a:endParaRPr lang="en-US" sz="1100">
                        <a:solidFill>
                          <a:schemeClr val="tx1"/>
                        </a:solidFill>
                        <a:effectLst/>
                        <a:latin typeface="Arial MT"/>
                        <a:ea typeface="Arial MT"/>
                        <a:cs typeface="Arial MT"/>
                      </a:endParaRPr>
                    </a:p>
                  </a:txBody>
                  <a:tcPr marL="68580" marR="68580" marT="0" marB="0" anchor="ctr"/>
                </a:tc>
                <a:tc>
                  <a:txBody>
                    <a:bodyPr/>
                    <a:lstStyle/>
                    <a:p>
                      <a:pPr marL="342900" marR="200025" lvl="0" indent="-342900">
                        <a:spcAft>
                          <a:spcPts val="0"/>
                        </a:spcAft>
                        <a:buFont typeface="+mj-lt"/>
                        <a:buAutoNum type="arabicPeriod"/>
                      </a:pPr>
                      <a:r>
                        <a:rPr lang="es-ES" sz="1200" dirty="0">
                          <a:solidFill>
                            <a:schemeClr val="tx1"/>
                          </a:solidFill>
                          <a:effectLst/>
                          <a:latin typeface="Arial" panose="020B0604020202020204" pitchFamily="34" charset="0"/>
                          <a:ea typeface="Arial MT"/>
                          <a:cs typeface="Arial MT"/>
                        </a:rPr>
                        <a:t>Borrador de artículo.doc</a:t>
                      </a:r>
                      <a:endParaRPr lang="en-US" sz="1100" dirty="0">
                        <a:solidFill>
                          <a:schemeClr val="tx1"/>
                        </a:solidFill>
                        <a:effectLst/>
                        <a:latin typeface="Arial MT"/>
                        <a:ea typeface="Arial MT"/>
                        <a:cs typeface="Arial MT"/>
                      </a:endParaRPr>
                    </a:p>
                  </a:txBody>
                  <a:tcPr marL="68580" marR="68580" marT="0" marB="0" anchor="ctr"/>
                </a:tc>
                <a:extLst>
                  <a:ext uri="{0D108BD9-81ED-4DB2-BD59-A6C34878D82A}">
                    <a16:rowId xmlns:a16="http://schemas.microsoft.com/office/drawing/2014/main" val="3025732082"/>
                  </a:ext>
                </a:extLst>
              </a:tr>
              <a:tr h="739588">
                <a:tc>
                  <a:txBody>
                    <a:bodyPr/>
                    <a:lstStyle/>
                    <a:p>
                      <a:pPr>
                        <a:spcAft>
                          <a:spcPts val="0"/>
                        </a:spcAft>
                      </a:pPr>
                      <a:endParaRPr lang="en-US" sz="1400">
                        <a:effectLst/>
                        <a:latin typeface="Arial MT"/>
                        <a:ea typeface="Arial MT"/>
                        <a:cs typeface="Arial MT"/>
                      </a:endParaRPr>
                    </a:p>
                  </a:txBody>
                  <a:tcPr marL="68580" marR="68580" marT="0" marB="0" anchor="ctr"/>
                </a:tc>
                <a:tc>
                  <a:txBody>
                    <a:bodyPr/>
                    <a:lstStyle/>
                    <a:p>
                      <a:pPr>
                        <a:spcAft>
                          <a:spcPts val="0"/>
                        </a:spcAft>
                      </a:pPr>
                      <a:r>
                        <a:rPr lang="es-ES" sz="1600" dirty="0">
                          <a:effectLst/>
                        </a:rPr>
                        <a:t> </a:t>
                      </a:r>
                      <a:endParaRPr lang="en-US" sz="1400" dirty="0">
                        <a:effectLst/>
                        <a:latin typeface="Arial MT"/>
                        <a:ea typeface="Arial MT"/>
                        <a:cs typeface="Arial MT"/>
                      </a:endParaRPr>
                    </a:p>
                  </a:txBody>
                  <a:tcPr marL="68580" marR="68580" marT="0" marB="0" anchor="ctr"/>
                </a:tc>
                <a:tc>
                  <a:txBody>
                    <a:bodyPr/>
                    <a:lstStyle/>
                    <a:p>
                      <a:pPr>
                        <a:spcAft>
                          <a:spcPts val="0"/>
                        </a:spcAft>
                      </a:pPr>
                      <a:r>
                        <a:rPr lang="es-ES" sz="1600" dirty="0">
                          <a:effectLst/>
                        </a:rPr>
                        <a:t> </a:t>
                      </a:r>
                      <a:endParaRPr lang="en-US" sz="1400" dirty="0">
                        <a:effectLst/>
                        <a:latin typeface="Arial MT"/>
                        <a:ea typeface="Arial MT"/>
                        <a:cs typeface="Arial MT"/>
                      </a:endParaRPr>
                    </a:p>
                  </a:txBody>
                  <a:tcPr marL="68580" marR="68580" marT="0" marB="0" anchor="ctr"/>
                </a:tc>
                <a:extLst>
                  <a:ext uri="{0D108BD9-81ED-4DB2-BD59-A6C34878D82A}">
                    <a16:rowId xmlns:a16="http://schemas.microsoft.com/office/drawing/2014/main" val="2516908816"/>
                  </a:ext>
                </a:extLst>
              </a:tr>
              <a:tr h="739588">
                <a:tc>
                  <a:txBody>
                    <a:bodyPr/>
                    <a:lstStyle/>
                    <a:p>
                      <a:pPr>
                        <a:spcAft>
                          <a:spcPts val="0"/>
                        </a:spcAft>
                      </a:pPr>
                      <a:endParaRPr lang="en-US" sz="1400" dirty="0">
                        <a:effectLst/>
                        <a:latin typeface="Arial MT"/>
                        <a:ea typeface="Arial MT"/>
                        <a:cs typeface="Arial MT"/>
                      </a:endParaRPr>
                    </a:p>
                  </a:txBody>
                  <a:tcPr marL="68580" marR="68580" marT="0" marB="0" anchor="ctr"/>
                </a:tc>
                <a:tc>
                  <a:txBody>
                    <a:bodyPr/>
                    <a:lstStyle/>
                    <a:p>
                      <a:pPr>
                        <a:spcAft>
                          <a:spcPts val="0"/>
                        </a:spcAft>
                      </a:pPr>
                      <a:r>
                        <a:rPr lang="es-ES" sz="1600">
                          <a:effectLst/>
                        </a:rPr>
                        <a:t> </a:t>
                      </a:r>
                      <a:endParaRPr lang="en-US" sz="1400">
                        <a:effectLst/>
                        <a:latin typeface="Arial MT"/>
                        <a:ea typeface="Arial MT"/>
                        <a:cs typeface="Arial MT"/>
                      </a:endParaRPr>
                    </a:p>
                  </a:txBody>
                  <a:tcPr marL="68580" marR="68580" marT="0" marB="0" anchor="ctr"/>
                </a:tc>
                <a:tc>
                  <a:txBody>
                    <a:bodyPr/>
                    <a:lstStyle/>
                    <a:p>
                      <a:pPr>
                        <a:spcAft>
                          <a:spcPts val="0"/>
                        </a:spcAft>
                      </a:pPr>
                      <a:r>
                        <a:rPr lang="es-ES" sz="1600" dirty="0">
                          <a:effectLst/>
                        </a:rPr>
                        <a:t> </a:t>
                      </a:r>
                      <a:endParaRPr lang="en-US" sz="1400" dirty="0">
                        <a:effectLst/>
                        <a:latin typeface="Arial MT"/>
                        <a:ea typeface="Arial MT"/>
                        <a:cs typeface="Arial MT"/>
                      </a:endParaRPr>
                    </a:p>
                  </a:txBody>
                  <a:tcPr marL="68580" marR="68580" marT="0" marB="0" anchor="ctr"/>
                </a:tc>
                <a:extLst>
                  <a:ext uri="{0D108BD9-81ED-4DB2-BD59-A6C34878D82A}">
                    <a16:rowId xmlns:a16="http://schemas.microsoft.com/office/drawing/2014/main" val="814294935"/>
                  </a:ext>
                </a:extLst>
              </a:tr>
            </a:tbl>
          </a:graphicData>
        </a:graphic>
      </p:graphicFrame>
    </p:spTree>
    <p:extLst>
      <p:ext uri="{BB962C8B-B14F-4D97-AF65-F5344CB8AC3E}">
        <p14:creationId xmlns:p14="http://schemas.microsoft.com/office/powerpoint/2010/main" val="66630097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477250" y="1148834"/>
            <a:ext cx="3375398" cy="954107"/>
          </a:xfrm>
          <a:prstGeom prst="rect">
            <a:avLst/>
          </a:prstGeom>
        </p:spPr>
        <p:txBody>
          <a:bodyPr wrap="square">
            <a:spAutoFit/>
          </a:bodyPr>
          <a:lstStyle/>
          <a:p>
            <a:pPr algn="ctr"/>
            <a:r>
              <a:rPr lang="en-US" sz="2800" b="1" dirty="0">
                <a:solidFill>
                  <a:schemeClr val="bg1"/>
                </a:solidFill>
              </a:rPr>
              <a:t>CONCLUSIONES Y RECOMENDACIONES</a:t>
            </a:r>
          </a:p>
        </p:txBody>
      </p:sp>
    </p:spTree>
    <p:extLst>
      <p:ext uri="{BB962C8B-B14F-4D97-AF65-F5344CB8AC3E}">
        <p14:creationId xmlns:p14="http://schemas.microsoft.com/office/powerpoint/2010/main" val="418244630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667750" y="262056"/>
            <a:ext cx="3009900" cy="2308324"/>
          </a:xfrm>
          <a:prstGeom prst="rect">
            <a:avLst/>
          </a:prstGeom>
        </p:spPr>
        <p:txBody>
          <a:bodyPr wrap="square">
            <a:spAutoFit/>
          </a:bodyPr>
          <a:lstStyle/>
          <a:p>
            <a:pPr algn="ctr"/>
            <a:r>
              <a:rPr lang="en-US" sz="3600" b="1" dirty="0">
                <a:solidFill>
                  <a:schemeClr val="bg1"/>
                </a:solidFill>
              </a:rPr>
              <a:t/>
            </a:r>
            <a:br>
              <a:rPr lang="en-US" sz="3600" b="1" dirty="0">
                <a:solidFill>
                  <a:schemeClr val="bg1"/>
                </a:solidFill>
              </a:rPr>
            </a:br>
            <a:r>
              <a:rPr lang="en-US" sz="3600" b="1" dirty="0">
                <a:solidFill>
                  <a:schemeClr val="bg1"/>
                </a:solidFill>
              </a:rPr>
              <a:t>POTENCIAL DE INNOVAR</a:t>
            </a:r>
            <a:br>
              <a:rPr lang="en-US" sz="3600" b="1" dirty="0">
                <a:solidFill>
                  <a:schemeClr val="bg1"/>
                </a:solidFill>
              </a:rPr>
            </a:br>
            <a:endParaRPr lang="en-US" sz="3600" b="1" dirty="0">
              <a:solidFill>
                <a:schemeClr val="bg1"/>
              </a:solidFill>
            </a:endParaRPr>
          </a:p>
        </p:txBody>
      </p:sp>
    </p:spTree>
    <p:extLst>
      <p:ext uri="{BB962C8B-B14F-4D97-AF65-F5344CB8AC3E}">
        <p14:creationId xmlns:p14="http://schemas.microsoft.com/office/powerpoint/2010/main" val="26591345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3"/>
          <p:cNvGraphicFramePr>
            <a:graphicFrameLocks/>
          </p:cNvGraphicFramePr>
          <p:nvPr>
            <p:extLst>
              <p:ext uri="{D42A27DB-BD31-4B8C-83A1-F6EECF244321}">
                <p14:modId xmlns:p14="http://schemas.microsoft.com/office/powerpoint/2010/main" val="1925075287"/>
              </p:ext>
            </p:extLst>
          </p:nvPr>
        </p:nvGraphicFramePr>
        <p:xfrm>
          <a:off x="838200" y="2303929"/>
          <a:ext cx="8785410" cy="1733500"/>
        </p:xfrm>
        <a:graphic>
          <a:graphicData uri="http://schemas.openxmlformats.org/drawingml/2006/table">
            <a:tbl>
              <a:tblPr firstRow="1" firstCol="1" bandRow="1">
                <a:solidFill>
                  <a:srgbClr val="800000"/>
                </a:solidFill>
                <a:tableStyleId>{5C22544A-7EE6-4342-B048-85BDC9FD1C3A}</a:tableStyleId>
              </a:tblPr>
              <a:tblGrid>
                <a:gridCol w="4392705">
                  <a:extLst>
                    <a:ext uri="{9D8B030D-6E8A-4147-A177-3AD203B41FA5}">
                      <a16:colId xmlns:a16="http://schemas.microsoft.com/office/drawing/2014/main" val="419947963"/>
                    </a:ext>
                  </a:extLst>
                </a:gridCol>
                <a:gridCol w="4392705">
                  <a:extLst>
                    <a:ext uri="{9D8B030D-6E8A-4147-A177-3AD203B41FA5}">
                      <a16:colId xmlns:a16="http://schemas.microsoft.com/office/drawing/2014/main" val="841087716"/>
                    </a:ext>
                  </a:extLst>
                </a:gridCol>
              </a:tblGrid>
              <a:tr h="448236">
                <a:tc>
                  <a:txBody>
                    <a:bodyPr/>
                    <a:lstStyle/>
                    <a:p>
                      <a:pPr algn="ctr">
                        <a:spcAft>
                          <a:spcPts val="0"/>
                        </a:spcAft>
                      </a:pPr>
                      <a:r>
                        <a:rPr lang="es-ES" sz="2000" dirty="0">
                          <a:effectLst/>
                        </a:rPr>
                        <a:t>MONTO ASIGNADO</a:t>
                      </a:r>
                      <a:endParaRPr lang="en-US" sz="1800" dirty="0">
                        <a:effectLst/>
                        <a:latin typeface="Arial MT"/>
                        <a:ea typeface="Arial MT"/>
                        <a:cs typeface="Arial MT"/>
                      </a:endParaRPr>
                    </a:p>
                  </a:txBody>
                  <a:tcPr marL="68580" marR="68580" marT="0" marB="0"/>
                </a:tc>
                <a:tc>
                  <a:txBody>
                    <a:bodyPr/>
                    <a:lstStyle/>
                    <a:p>
                      <a:pPr algn="ctr">
                        <a:spcAft>
                          <a:spcPts val="0"/>
                        </a:spcAft>
                      </a:pPr>
                      <a:r>
                        <a:rPr lang="es-ES" sz="2000" dirty="0">
                          <a:effectLst/>
                        </a:rPr>
                        <a:t>MONTO TOTAL EJERCIDO</a:t>
                      </a:r>
                      <a:endParaRPr lang="en-US" sz="1800" dirty="0">
                        <a:effectLst/>
                        <a:latin typeface="Arial MT"/>
                        <a:ea typeface="Arial MT"/>
                        <a:cs typeface="Arial MT"/>
                      </a:endParaRPr>
                    </a:p>
                  </a:txBody>
                  <a:tcPr marL="68580" marR="68580" marT="0" marB="0"/>
                </a:tc>
                <a:extLst>
                  <a:ext uri="{0D108BD9-81ED-4DB2-BD59-A6C34878D82A}">
                    <a16:rowId xmlns:a16="http://schemas.microsoft.com/office/drawing/2014/main" val="231616947"/>
                  </a:ext>
                </a:extLst>
              </a:tr>
              <a:tr h="1285264">
                <a:tc>
                  <a:txBody>
                    <a:bodyPr/>
                    <a:lstStyle/>
                    <a:p>
                      <a:pPr algn="ctr">
                        <a:spcAft>
                          <a:spcPts val="0"/>
                        </a:spcAft>
                      </a:pPr>
                      <a:r>
                        <a:rPr lang="es-ES" sz="2400" dirty="0">
                          <a:effectLst/>
                        </a:rPr>
                        <a:t>$</a:t>
                      </a:r>
                      <a:endParaRPr lang="en-US" sz="2000" dirty="0">
                        <a:effectLst/>
                        <a:latin typeface="Arial MT"/>
                        <a:ea typeface="Arial MT"/>
                        <a:cs typeface="Arial MT"/>
                      </a:endParaRPr>
                    </a:p>
                  </a:txBody>
                  <a:tcPr marL="68580" marR="68580" marT="0" marB="0"/>
                </a:tc>
                <a:tc>
                  <a:txBody>
                    <a:bodyPr/>
                    <a:lstStyle/>
                    <a:p>
                      <a:pPr algn="ctr">
                        <a:spcAft>
                          <a:spcPts val="0"/>
                        </a:spcAft>
                      </a:pPr>
                      <a:r>
                        <a:rPr lang="es-ES" sz="2000" dirty="0">
                          <a:effectLst/>
                        </a:rPr>
                        <a:t>$</a:t>
                      </a:r>
                      <a:endParaRPr lang="en-US" sz="1800" dirty="0">
                        <a:effectLst/>
                        <a:latin typeface="Arial MT"/>
                        <a:ea typeface="Arial MT"/>
                        <a:cs typeface="Arial MT"/>
                      </a:endParaRPr>
                    </a:p>
                  </a:txBody>
                  <a:tcPr marL="68580" marR="68580" marT="0" marB="0"/>
                </a:tc>
                <a:extLst>
                  <a:ext uri="{0D108BD9-81ED-4DB2-BD59-A6C34878D82A}">
                    <a16:rowId xmlns:a16="http://schemas.microsoft.com/office/drawing/2014/main" val="1098060074"/>
                  </a:ext>
                </a:extLst>
              </a:tr>
            </a:tbl>
          </a:graphicData>
        </a:graphic>
      </p:graphicFrame>
      <p:sp>
        <p:nvSpPr>
          <p:cNvPr id="3" name="Título 1"/>
          <p:cNvSpPr txBox="1">
            <a:spLocks/>
          </p:cNvSpPr>
          <p:nvPr/>
        </p:nvSpPr>
        <p:spPr>
          <a:xfrm>
            <a:off x="838200" y="97836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smtClean="0"/>
              <a:t>RECURSOS EJECUTADOS</a:t>
            </a:r>
            <a:endParaRPr lang="en-US" dirty="0"/>
          </a:p>
        </p:txBody>
      </p:sp>
    </p:spTree>
    <p:extLst>
      <p:ext uri="{BB962C8B-B14F-4D97-AF65-F5344CB8AC3E}">
        <p14:creationId xmlns:p14="http://schemas.microsoft.com/office/powerpoint/2010/main" val="3005993378"/>
      </p:ext>
    </p:extLst>
  </p:cSld>
  <p:clrMapOvr>
    <a:masterClrMapping/>
  </p:clrMapOvr>
  <p:transition spd="slow">
    <p:push dir="u"/>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505</Words>
  <Application>Microsoft Office PowerPoint</Application>
  <PresentationFormat>Panorámica</PresentationFormat>
  <Paragraphs>66</Paragraphs>
  <Slides>12</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12</vt:i4>
      </vt:variant>
    </vt:vector>
  </HeadingPairs>
  <TitlesOfParts>
    <vt:vector size="20" baseType="lpstr">
      <vt:lpstr>Arial</vt:lpstr>
      <vt:lpstr>Arial MT</vt:lpstr>
      <vt:lpstr>Calibri</vt:lpstr>
      <vt:lpstr>Calibri Light</vt:lpstr>
      <vt:lpstr>Geomanist</vt:lpstr>
      <vt:lpstr>Geomanist Bold</vt:lpstr>
      <vt:lpstr>MadrePatria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 Andrés Silva Páez</dc:creator>
  <cp:lastModifiedBy>Programas de Investigación</cp:lastModifiedBy>
  <cp:revision>20</cp:revision>
  <dcterms:created xsi:type="dcterms:W3CDTF">2024-10-01T20:00:48Z</dcterms:created>
  <dcterms:modified xsi:type="dcterms:W3CDTF">2024-10-16T20:42:35Z</dcterms:modified>
</cp:coreProperties>
</file>